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sldIdLst>
    <p:sldId id="256" r:id="rId2"/>
    <p:sldId id="257" r:id="rId3"/>
    <p:sldId id="258" r:id="rId4"/>
    <p:sldId id="270" r:id="rId5"/>
    <p:sldId id="259" r:id="rId6"/>
    <p:sldId id="264" r:id="rId7"/>
    <p:sldId id="272" r:id="rId8"/>
    <p:sldId id="261" r:id="rId9"/>
    <p:sldId id="265" r:id="rId10"/>
    <p:sldId id="266" r:id="rId11"/>
    <p:sldId id="267" r:id="rId12"/>
    <p:sldId id="271" r:id="rId13"/>
    <p:sldId id="269" r:id="rId14"/>
    <p:sldId id="262" r:id="rId15"/>
    <p:sldId id="2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9167" autoAdjust="0"/>
  </p:normalViewPr>
  <p:slideViewPr>
    <p:cSldViewPr snapToGrid="0" snapToObjects="1">
      <p:cViewPr varScale="1">
        <p:scale>
          <a:sx n="129" d="100"/>
          <a:sy n="129" d="100"/>
        </p:scale>
        <p:origin x="-186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80CCE-B063-0441-B179-A1EAB885DE99}" type="datetimeFigureOut">
              <a:rPr lang="en-US" smtClean="0"/>
              <a:pPr/>
              <a:t>12/8/10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11AB2-213C-3C41-8934-9EF1C8DF10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Graphite is oxidized. Graphite oxide</a:t>
            </a:r>
            <a:r>
              <a:rPr lang="en-US" baseline="0" dirty="0" smtClean="0"/>
              <a:t> is put through thermal shock. Expansion makes layers separate and creates thin </a:t>
            </a:r>
            <a:r>
              <a:rPr lang="en-US" baseline="0" dirty="0" err="1" smtClean="0"/>
              <a:t>mulit</a:t>
            </a:r>
            <a:r>
              <a:rPr lang="en-US" baseline="0" dirty="0" smtClean="0"/>
              <a:t>-layer </a:t>
            </a:r>
            <a:r>
              <a:rPr lang="en-US" baseline="0" dirty="0" err="1" smtClean="0"/>
              <a:t>graphene</a:t>
            </a:r>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Stronger than diamond, most conductive material</a:t>
            </a:r>
            <a:r>
              <a:rPr lang="en-US" baseline="0" dirty="0" smtClean="0"/>
              <a:t> currently known</a:t>
            </a:r>
          </a:p>
          <a:p>
            <a:endParaRPr lang="en-US" baseline="0" dirty="0" smtClean="0"/>
          </a:p>
          <a:p>
            <a:r>
              <a:rPr lang="en-US" dirty="0" smtClean="0"/>
              <a:t>transparent conducting </a:t>
            </a:r>
            <a:r>
              <a:rPr lang="en-US" dirty="0" err="1" smtClean="0"/>
              <a:t>eletrodes</a:t>
            </a:r>
            <a:r>
              <a:rPr lang="en-US" dirty="0" smtClean="0"/>
              <a:t> like</a:t>
            </a:r>
            <a:r>
              <a:rPr lang="en-US" baseline="0" dirty="0" smtClean="0"/>
              <a:t> </a:t>
            </a:r>
            <a:r>
              <a:rPr lang="en-US" baseline="0" smtClean="0"/>
              <a:t>touch screen</a:t>
            </a:r>
            <a:endParaRPr lang="en-US"/>
          </a:p>
        </p:txBody>
      </p:sp>
      <p:sp>
        <p:nvSpPr>
          <p:cNvPr id="4" name="Slide Number Placeholder 3"/>
          <p:cNvSpPr>
            <a:spLocks noGrp="1"/>
          </p:cNvSpPr>
          <p:nvPr>
            <p:ph type="sldNum" sz="quarter" idx="10"/>
          </p:nvPr>
        </p:nvSpPr>
        <p:spPr/>
        <p:txBody>
          <a:bodyPr/>
          <a:lstStyle/>
          <a:p>
            <a:fld id="{78611AB2-213C-3C41-8934-9EF1C8DF101D}"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Testing: usually tested by</a:t>
            </a:r>
            <a:r>
              <a:rPr lang="en-US" baseline="0" dirty="0" smtClean="0"/>
              <a:t> stopping 3 medium strength rounds and then </a:t>
            </a:r>
            <a:r>
              <a:rPr lang="en-US" baseline="0" dirty="0" err="1" smtClean="0"/>
              <a:t>pentrated</a:t>
            </a:r>
            <a:r>
              <a:rPr lang="en-US" baseline="0" dirty="0" smtClean="0"/>
              <a:t> by 1 high velocity round to determine strength</a:t>
            </a:r>
          </a:p>
          <a:p>
            <a:r>
              <a:rPr lang="en-US" baseline="0" dirty="0" smtClean="0"/>
              <a:t>Current armor is Kevlar fiber</a:t>
            </a:r>
          </a:p>
          <a:p>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While adding material to sporting goods may improve their ability to resist wear, absorb impacts, dampen vibrations, or perform other advantageous functions, it may also add bulk and weight to the sporting goods. Currently, carbon </a:t>
            </a:r>
            <a:r>
              <a:rPr lang="en-US" sz="1200" b="0" i="0" u="none" strike="noStrike" kern="1200" dirty="0" err="1" smtClean="0">
                <a:solidFill>
                  <a:schemeClr val="tx1"/>
                </a:solidFill>
                <a:latin typeface="+mn-lt"/>
                <a:ea typeface="+mn-ea"/>
                <a:cs typeface="+mn-cs"/>
              </a:rPr>
              <a:t>nanotube</a:t>
            </a:r>
            <a:r>
              <a:rPr lang="en-US" sz="1200" b="0" i="0" u="none" strike="noStrike" kern="1200" dirty="0" smtClean="0">
                <a:solidFill>
                  <a:schemeClr val="tx1"/>
                </a:solidFill>
                <a:latin typeface="+mn-lt"/>
                <a:ea typeface="+mn-ea"/>
                <a:cs typeface="+mn-cs"/>
              </a:rPr>
              <a:t> fibers are used in sporting equipment, but </a:t>
            </a:r>
            <a:r>
              <a:rPr lang="en-US" sz="1200" b="0" i="0" u="none" strike="noStrike" kern="1200" dirty="0" err="1" smtClean="0">
                <a:solidFill>
                  <a:schemeClr val="tx1"/>
                </a:solidFill>
                <a:latin typeface="+mn-lt"/>
                <a:ea typeface="+mn-ea"/>
                <a:cs typeface="+mn-cs"/>
              </a:rPr>
              <a:t>graphene</a:t>
            </a:r>
            <a:r>
              <a:rPr lang="en-US" sz="1200" b="0" i="0" u="none" strike="noStrike" kern="1200" dirty="0" smtClean="0">
                <a:solidFill>
                  <a:schemeClr val="tx1"/>
                </a:solidFill>
                <a:latin typeface="+mn-lt"/>
                <a:ea typeface="+mn-ea"/>
                <a:cs typeface="+mn-cs"/>
              </a:rPr>
              <a:t> can allow improved handle designs with optimized flexibility, responsiveness, and strength.</a:t>
            </a:r>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1200" kern="1200" dirty="0" smtClean="0">
                <a:solidFill>
                  <a:schemeClr val="tx1"/>
                </a:solidFill>
                <a:latin typeface="+mn-lt"/>
                <a:ea typeface="+mn-ea"/>
                <a:cs typeface="+mn-cs"/>
              </a:rPr>
              <a:t>wrinkly surfaces interlock well with the surrounding polymer material, helping to boost the interfacial load transfer between </a:t>
            </a:r>
            <a:r>
              <a:rPr lang="en-US" sz="1200" kern="1200" dirty="0" err="1" smtClean="0">
                <a:solidFill>
                  <a:schemeClr val="tx1"/>
                </a:solidFill>
                <a:latin typeface="+mn-lt"/>
                <a:ea typeface="+mn-ea"/>
                <a:cs typeface="+mn-cs"/>
              </a:rPr>
              <a:t>graphene</a:t>
            </a:r>
            <a:r>
              <a:rPr lang="en-US" sz="1200" kern="1200" dirty="0" smtClean="0">
                <a:solidFill>
                  <a:schemeClr val="tx1"/>
                </a:solidFill>
                <a:latin typeface="+mn-lt"/>
                <a:ea typeface="+mn-ea"/>
                <a:cs typeface="+mn-cs"/>
              </a:rPr>
              <a:t> and the host material.</a:t>
            </a:r>
          </a:p>
          <a:p>
            <a:pPr>
              <a:buFont typeface="Arial"/>
              <a:buChar char="•"/>
            </a:pPr>
            <a:r>
              <a:rPr lang="en-US" sz="1200" kern="1200" dirty="0" smtClean="0">
                <a:solidFill>
                  <a:schemeClr val="tx1"/>
                </a:solidFill>
                <a:latin typeface="+mn-lt"/>
                <a:ea typeface="+mn-ea"/>
                <a:cs typeface="+mn-cs"/>
              </a:rPr>
              <a:t>top and bottom surfaces of the </a:t>
            </a:r>
            <a:r>
              <a:rPr lang="en-US" sz="1200" kern="1200" dirty="0" err="1" smtClean="0">
                <a:solidFill>
                  <a:schemeClr val="tx1"/>
                </a:solidFill>
                <a:latin typeface="+mn-lt"/>
                <a:ea typeface="+mn-ea"/>
                <a:cs typeface="+mn-cs"/>
              </a:rPr>
              <a:t>graphene</a:t>
            </a:r>
            <a:r>
              <a:rPr lang="en-US" sz="1200" kern="1200" dirty="0" smtClean="0">
                <a:solidFill>
                  <a:schemeClr val="tx1"/>
                </a:solidFill>
                <a:latin typeface="+mn-lt"/>
                <a:ea typeface="+mn-ea"/>
                <a:cs typeface="+mn-cs"/>
              </a:rPr>
              <a:t> sheet can be in close contact with the polymer matrix</a:t>
            </a:r>
          </a:p>
          <a:p>
            <a:pPr>
              <a:buFont typeface="Arial"/>
              <a:buChar char="•"/>
            </a:pPr>
            <a:r>
              <a:rPr lang="en-US" sz="1200" kern="1200" dirty="0" smtClean="0">
                <a:solidFill>
                  <a:schemeClr val="tx1"/>
                </a:solidFill>
                <a:latin typeface="+mn-lt"/>
                <a:ea typeface="+mn-ea"/>
                <a:cs typeface="+mn-cs"/>
              </a:rPr>
              <a:t>thinnest of all possible materials in the universe. </a:t>
            </a:r>
          </a:p>
          <a:p>
            <a:pPr>
              <a:buFont typeface="Arial"/>
              <a:buChar char="•"/>
            </a:pPr>
            <a:r>
              <a:rPr lang="en-US" sz="1200" kern="1200" dirty="0" smtClean="0">
                <a:solidFill>
                  <a:schemeClr val="tx1"/>
                </a:solidFill>
                <a:latin typeface="+mn-lt"/>
                <a:ea typeface="+mn-ea"/>
                <a:cs typeface="+mn-cs"/>
              </a:rPr>
              <a:t>shares many of the properties that with </a:t>
            </a:r>
            <a:r>
              <a:rPr lang="en-US" sz="1200" kern="1200" dirty="0" err="1" smtClean="0">
                <a:solidFill>
                  <a:schemeClr val="tx1"/>
                </a:solidFill>
                <a:latin typeface="+mn-lt"/>
                <a:ea typeface="+mn-ea"/>
                <a:cs typeface="+mn-cs"/>
              </a:rPr>
              <a:t>nanotubes</a:t>
            </a:r>
            <a:r>
              <a:rPr lang="en-US" sz="1200" kern="1200" dirty="0" smtClean="0">
                <a:solidFill>
                  <a:schemeClr val="tx1"/>
                </a:solidFill>
                <a:latin typeface="+mn-lt"/>
                <a:ea typeface="+mn-ea"/>
                <a:cs typeface="+mn-cs"/>
              </a:rPr>
              <a:t>, but it is easier to make and manipulate</a:t>
            </a:r>
          </a:p>
          <a:p>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a single layer is 3</a:t>
            </a:r>
            <a:r>
              <a:rPr lang="en-US" baseline="0" dirty="0" smtClean="0"/>
              <a:t> times more expensive to produce than composite. A s</a:t>
            </a:r>
            <a:r>
              <a:rPr lang="en-US" sz="1200" b="0" i="0" u="none" strike="noStrike" kern="1200" dirty="0" smtClean="0">
                <a:solidFill>
                  <a:schemeClr val="tx1"/>
                </a:solidFill>
                <a:latin typeface="+mn-lt"/>
                <a:ea typeface="+mn-ea"/>
                <a:cs typeface="+mn-cs"/>
              </a:rPr>
              <a:t>ingle layer with no defects has the greatest potential for alternative uses,</a:t>
            </a:r>
            <a:r>
              <a:rPr lang="en-US" sz="1200" b="0" i="0" u="none" strike="noStrike" kern="1200" baseline="0" dirty="0" smtClean="0">
                <a:solidFill>
                  <a:schemeClr val="tx1"/>
                </a:solidFill>
                <a:latin typeface="+mn-lt"/>
                <a:ea typeface="+mn-ea"/>
                <a:cs typeface="+mn-cs"/>
              </a:rPr>
              <a:t> especially in technology-related applications. Once the “band gap” issue is solved, </a:t>
            </a:r>
            <a:r>
              <a:rPr lang="en-US" sz="1200" b="0" i="0" u="none" strike="noStrike" kern="1200" baseline="0" dirty="0" err="1" smtClean="0">
                <a:solidFill>
                  <a:schemeClr val="tx1"/>
                </a:solidFill>
                <a:latin typeface="+mn-lt"/>
                <a:ea typeface="+mn-ea"/>
                <a:cs typeface="+mn-cs"/>
              </a:rPr>
              <a:t>graphene</a:t>
            </a:r>
            <a:r>
              <a:rPr lang="en-US" sz="1200" b="0" i="0" u="none" strike="noStrike" kern="1200" baseline="0" dirty="0" smtClean="0">
                <a:solidFill>
                  <a:schemeClr val="tx1"/>
                </a:solidFill>
                <a:latin typeface="+mn-lt"/>
                <a:ea typeface="+mn-ea"/>
                <a:cs typeface="+mn-cs"/>
              </a:rPr>
              <a:t> can be more widely adapted in electronics. </a:t>
            </a:r>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1799DD4B-A1E2-DA44-8091-4FE1FC9E5519}" type="datetimeFigureOut">
              <a:rPr lang="en-US" smtClean="0"/>
              <a:pPr/>
              <a:t>12/8/10</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2E34EDA-928C-3B4E-9076-638AB8BF23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1799DD4B-A1E2-DA44-8091-4FE1FC9E5519}" type="datetimeFigureOut">
              <a:rPr lang="en-US" smtClean="0"/>
              <a:pPr/>
              <a:t>12/8/10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4EDA-928C-3B4E-9076-638AB8BF2333}"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99DD4B-A1E2-DA44-8091-4FE1FC9E5519}" type="datetimeFigureOut">
              <a:rPr lang="en-US" smtClean="0"/>
              <a:pPr/>
              <a:t>12/8/10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1799DD4B-A1E2-DA44-8091-4FE1FC9E5519}" type="datetimeFigureOut">
              <a:rPr lang="en-US" smtClean="0"/>
              <a:pPr/>
              <a:t>12/8/10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99DD4B-A1E2-DA44-8091-4FE1FC9E5519}" type="datetimeFigureOut">
              <a:rPr lang="en-US" smtClean="0"/>
              <a:pPr/>
              <a:t>12/8/10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799DD4B-A1E2-DA44-8091-4FE1FC9E5519}" type="datetimeFigureOut">
              <a:rPr lang="en-US" smtClean="0"/>
              <a:pPr/>
              <a:t>12/8/10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99DD4B-A1E2-DA44-8091-4FE1FC9E5519}" type="datetimeFigureOut">
              <a:rPr lang="en-US" smtClean="0"/>
              <a:pPr/>
              <a:t>12/8/10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799DD4B-A1E2-DA44-8091-4FE1FC9E5519}" type="datetimeFigureOut">
              <a:rPr lang="en-US" smtClean="0"/>
              <a:pPr/>
              <a:t>12/8/10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1799DD4B-A1E2-DA44-8091-4FE1FC9E5519}" type="datetimeFigureOut">
              <a:rPr lang="en-US" smtClean="0"/>
              <a:pPr/>
              <a:t>12/8/10</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32E34EDA-928C-3B4E-9076-638AB8BF23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1799DD4B-A1E2-DA44-8091-4FE1FC9E5519}" type="datetimeFigureOut">
              <a:rPr lang="en-US" smtClean="0"/>
              <a:pPr/>
              <a:t>12/8/10</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2E34EDA-928C-3B4E-9076-638AB8BF23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338" y="3701616"/>
            <a:ext cx="6942662" cy="1470025"/>
          </a:xfrm>
        </p:spPr>
        <p:txBody>
          <a:bodyPr>
            <a:normAutofit fontScale="90000"/>
          </a:bodyPr>
          <a:lstStyle/>
          <a:p>
            <a:pPr algn="l"/>
            <a:r>
              <a:rPr lang="en-US" dirty="0" smtClean="0"/>
              <a:t>Emerging Technology </a:t>
            </a:r>
            <a:br>
              <a:rPr lang="en-US" dirty="0" smtClean="0"/>
            </a:br>
            <a:r>
              <a:rPr lang="en-US" dirty="0" smtClean="0"/>
              <a:t>Business Concept : </a:t>
            </a:r>
            <a:r>
              <a:rPr lang="en-US" dirty="0" err="1" smtClean="0"/>
              <a:t>Graphene</a:t>
            </a:r>
            <a:endParaRPr lang="en-US" dirty="0"/>
          </a:p>
        </p:txBody>
      </p:sp>
      <p:sp>
        <p:nvSpPr>
          <p:cNvPr id="3" name="Subtitle 2"/>
          <p:cNvSpPr>
            <a:spLocks noGrp="1"/>
          </p:cNvSpPr>
          <p:nvPr>
            <p:ph type="subTitle" idx="1"/>
          </p:nvPr>
        </p:nvSpPr>
        <p:spPr>
          <a:xfrm>
            <a:off x="776116" y="5396753"/>
            <a:ext cx="5867400" cy="573741"/>
          </a:xfrm>
        </p:spPr>
        <p:txBody>
          <a:bodyPr/>
          <a:lstStyle/>
          <a:p>
            <a:r>
              <a:rPr lang="en-US" dirty="0" smtClean="0"/>
              <a:t>Nancy </a:t>
            </a:r>
            <a:r>
              <a:rPr lang="en-US" dirty="0" err="1" smtClean="0"/>
              <a:t>Bota</a:t>
            </a:r>
            <a:r>
              <a:rPr lang="en-US" dirty="0" smtClean="0"/>
              <a:t> | Ethan </a:t>
            </a:r>
            <a:r>
              <a:rPr lang="en-US" dirty="0" err="1" smtClean="0"/>
              <a:t>Coppenrath</a:t>
            </a:r>
            <a:r>
              <a:rPr lang="en-US" dirty="0" smtClean="0"/>
              <a:t> | </a:t>
            </a:r>
            <a:r>
              <a:rPr lang="en-US" dirty="0" err="1" smtClean="0"/>
              <a:t>Danying</a:t>
            </a:r>
            <a:r>
              <a:rPr lang="en-US" dirty="0" smtClean="0"/>
              <a:t> Li | Michael  Manning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Sporting Goods</a:t>
            </a:r>
            <a:endParaRPr lang="en-US" dirty="0"/>
          </a:p>
        </p:txBody>
      </p:sp>
      <p:sp>
        <p:nvSpPr>
          <p:cNvPr id="3" name="Content Placeholder 2"/>
          <p:cNvSpPr>
            <a:spLocks noGrp="1"/>
          </p:cNvSpPr>
          <p:nvPr>
            <p:ph idx="1"/>
          </p:nvPr>
        </p:nvSpPr>
        <p:spPr/>
        <p:txBody>
          <a:bodyPr>
            <a:normAutofit lnSpcReduction="10000"/>
          </a:bodyPr>
          <a:lstStyle/>
          <a:p>
            <a:r>
              <a:rPr lang="en-US" dirty="0" smtClean="0"/>
              <a:t>$12 billion dollar industry</a:t>
            </a:r>
          </a:p>
          <a:p>
            <a:r>
              <a:rPr lang="en-US" dirty="0" err="1" smtClean="0"/>
              <a:t>Zyvex</a:t>
            </a:r>
            <a:r>
              <a:rPr lang="en-US" dirty="0" smtClean="0"/>
              <a:t> uses </a:t>
            </a:r>
            <a:r>
              <a:rPr lang="en-US" dirty="0" err="1" smtClean="0"/>
              <a:t>graphene</a:t>
            </a:r>
            <a:r>
              <a:rPr lang="en-US" dirty="0" smtClean="0"/>
              <a:t> to produce baseball bats for Easton</a:t>
            </a:r>
          </a:p>
          <a:p>
            <a:pPr lvl="1"/>
            <a:r>
              <a:rPr lang="en-US" dirty="0" smtClean="0"/>
              <a:t>Reduced failure by 300%</a:t>
            </a:r>
          </a:p>
          <a:p>
            <a:r>
              <a:rPr lang="en-US" dirty="0" smtClean="0"/>
              <a:t>Testing based on amount of energy to failure</a:t>
            </a:r>
          </a:p>
          <a:p>
            <a:pPr lvl="1"/>
            <a:r>
              <a:rPr lang="en-US" dirty="0" smtClean="0"/>
              <a:t>“Number of  hits to failure”</a:t>
            </a:r>
          </a:p>
          <a:p>
            <a:r>
              <a:rPr lang="en-US" dirty="0" smtClean="0"/>
              <a:t>Carbon </a:t>
            </a:r>
            <a:r>
              <a:rPr lang="en-US" dirty="0" err="1" smtClean="0"/>
              <a:t>nanotube</a:t>
            </a:r>
            <a:r>
              <a:rPr lang="en-US" dirty="0" smtClean="0"/>
              <a:t> infused polymers currently used to make golf shafts</a:t>
            </a:r>
          </a:p>
          <a:p>
            <a:r>
              <a:rPr lang="en-US" dirty="0" err="1" smtClean="0"/>
              <a:t>Graphene</a:t>
            </a:r>
            <a:r>
              <a:rPr lang="en-US" dirty="0" smtClean="0"/>
              <a:t> can be used to make golf club shafts more flexible, stronger, stiffer, and lighter</a:t>
            </a:r>
          </a:p>
          <a:p>
            <a:pPr>
              <a:buNone/>
            </a:pPr>
            <a:endParaRPr lang="en-US" dirty="0" smtClean="0"/>
          </a:p>
          <a:p>
            <a:pPr>
              <a:buNone/>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(Prosthetics)</a:t>
            </a:r>
            <a:endParaRPr lang="en-US" dirty="0"/>
          </a:p>
        </p:txBody>
      </p:sp>
      <p:sp>
        <p:nvSpPr>
          <p:cNvPr id="3" name="Content Placeholder 2"/>
          <p:cNvSpPr>
            <a:spLocks noGrp="1"/>
          </p:cNvSpPr>
          <p:nvPr>
            <p:ph idx="1"/>
          </p:nvPr>
        </p:nvSpPr>
        <p:spPr/>
        <p:txBody>
          <a:bodyPr/>
          <a:lstStyle/>
          <a:p>
            <a:r>
              <a:rPr lang="en-US" dirty="0" err="1" smtClean="0"/>
              <a:t>Graphene</a:t>
            </a:r>
            <a:r>
              <a:rPr lang="en-US" dirty="0" smtClean="0"/>
              <a:t> composites infused: stronger, stiffer, and less prone to failure.</a:t>
            </a:r>
          </a:p>
          <a:p>
            <a:r>
              <a:rPr lang="en-US" dirty="0" smtClean="0"/>
              <a:t>Prosthetics: the development and production of replacements for missing body parts</a:t>
            </a:r>
            <a:br>
              <a:rPr lang="en-US" dirty="0" smtClean="0"/>
            </a:br>
            <a:r>
              <a:rPr lang="en-US" dirty="0" smtClean="0"/>
              <a:t>e.g. teeth &amp; limbs.</a:t>
            </a:r>
          </a:p>
          <a:p>
            <a:r>
              <a:rPr lang="en-US" dirty="0" smtClean="0"/>
              <a:t>Composites: Incorporated with 3D printing</a:t>
            </a:r>
          </a:p>
          <a:p>
            <a:pPr>
              <a:buNone/>
            </a:pPr>
            <a:endParaRPr lang="en-US" dirty="0" smtClean="0"/>
          </a:p>
          <a:p>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p:txBody>
          <a:bodyPr/>
          <a:lstStyle/>
          <a:p>
            <a:r>
              <a:rPr lang="en-US" dirty="0" smtClean="0"/>
              <a:t>Properties of </a:t>
            </a:r>
            <a:r>
              <a:rPr lang="en-US" dirty="0" err="1" smtClean="0"/>
              <a:t>graphene</a:t>
            </a:r>
            <a:r>
              <a:rPr lang="en-US" dirty="0" smtClean="0"/>
              <a:t> important to Energy industry</a:t>
            </a:r>
          </a:p>
          <a:p>
            <a:pPr lvl="1"/>
            <a:r>
              <a:rPr lang="en-US" dirty="0" smtClean="0"/>
              <a:t>Lightweight, strong, </a:t>
            </a:r>
            <a:r>
              <a:rPr lang="en-US" dirty="0" err="1" smtClean="0"/>
              <a:t>flexable</a:t>
            </a:r>
            <a:endParaRPr lang="en-US" dirty="0" smtClean="0"/>
          </a:p>
          <a:p>
            <a:pPr lvl="1"/>
            <a:r>
              <a:rPr lang="en-US" dirty="0" smtClean="0"/>
              <a:t>Energy converters/turbines</a:t>
            </a:r>
          </a:p>
          <a:p>
            <a:pPr lvl="2"/>
            <a:r>
              <a:rPr lang="en-US" dirty="0" smtClean="0"/>
              <a:t>Wind, </a:t>
            </a:r>
            <a:r>
              <a:rPr lang="en-US" dirty="0" err="1" smtClean="0"/>
              <a:t>hyndro</a:t>
            </a:r>
            <a:r>
              <a:rPr lang="en-US" dirty="0" smtClean="0"/>
              <a:t>, coal, gas, nuclear, etc.</a:t>
            </a:r>
          </a:p>
          <a:p>
            <a:r>
              <a:rPr lang="en-US" dirty="0" smtClean="0"/>
              <a:t>Growing industry with more focus on “Green” and increasing our efficiencies</a:t>
            </a:r>
          </a:p>
          <a:p>
            <a:pPr lvl="1"/>
            <a:r>
              <a:rPr lang="en-US" dirty="0" smtClean="0"/>
              <a:t>Domestic wind industry to grow 7x in the next 3 years to nearly $70 billion</a:t>
            </a:r>
          </a:p>
          <a:p>
            <a:pPr lvl="1"/>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Graphene</a:t>
            </a:r>
            <a:r>
              <a:rPr lang="en-US" dirty="0" smtClean="0"/>
              <a:t> Competitors </a:t>
            </a:r>
            <a:endParaRPr lang="en-US" dirty="0"/>
          </a:p>
        </p:txBody>
      </p:sp>
      <p:sp>
        <p:nvSpPr>
          <p:cNvPr id="3" name="Content Placeholder 2"/>
          <p:cNvSpPr>
            <a:spLocks noGrp="1"/>
          </p:cNvSpPr>
          <p:nvPr>
            <p:ph idx="1"/>
          </p:nvPr>
        </p:nvSpPr>
        <p:spPr>
          <a:xfrm>
            <a:off x="779463" y="2165983"/>
            <a:ext cx="7583488" cy="4007224"/>
          </a:xfrm>
        </p:spPr>
        <p:txBody>
          <a:bodyPr>
            <a:normAutofit fontScale="92500" lnSpcReduction="20000"/>
          </a:bodyPr>
          <a:lstStyle/>
          <a:p>
            <a:r>
              <a:rPr lang="en-US" dirty="0" smtClean="0"/>
              <a:t>Major competitor: Carbon </a:t>
            </a:r>
            <a:r>
              <a:rPr lang="en-US" dirty="0" err="1" smtClean="0"/>
              <a:t>nanotubes</a:t>
            </a:r>
            <a:endParaRPr lang="en-US" dirty="0" smtClean="0"/>
          </a:p>
          <a:p>
            <a:endParaRPr lang="en-US" dirty="0" smtClean="0"/>
          </a:p>
          <a:p>
            <a:endParaRPr lang="en-US" dirty="0" smtClean="0"/>
          </a:p>
          <a:p>
            <a:r>
              <a:rPr lang="en-US" dirty="0" smtClean="0"/>
              <a:t>Advantage 1  </a:t>
            </a:r>
            <a:r>
              <a:rPr lang="en-US" dirty="0" err="1" smtClean="0"/>
              <a:t>Wrinklt</a:t>
            </a:r>
            <a:r>
              <a:rPr lang="en-US" dirty="0" smtClean="0"/>
              <a:t> surface: interlock better with the surrounding polymer material</a:t>
            </a:r>
          </a:p>
          <a:p>
            <a:r>
              <a:rPr lang="en-US" dirty="0" smtClean="0"/>
              <a:t>Advantage 2 Surface area: more contact with the host material than the tube-shaped carbon </a:t>
            </a:r>
            <a:r>
              <a:rPr lang="en-US" dirty="0" err="1" smtClean="0"/>
              <a:t>nanotubes</a:t>
            </a:r>
            <a:endParaRPr lang="en-US" dirty="0" smtClean="0"/>
          </a:p>
          <a:p>
            <a:r>
              <a:rPr lang="en-US" dirty="0" smtClean="0"/>
              <a:t>Advantage 3  Easier to make and manipulate</a:t>
            </a:r>
          </a:p>
          <a:p>
            <a:pPr>
              <a:buNone/>
            </a:pPr>
            <a:r>
              <a:rPr lang="en-US" dirty="0" smtClean="0"/>
              <a:t>    </a:t>
            </a:r>
            <a:endParaRPr lang="en-US" dirty="0"/>
          </a:p>
        </p:txBody>
      </p:sp>
      <p:pic>
        <p:nvPicPr>
          <p:cNvPr id="4" name="Picture 3" descr="carbon-nanotube.jpg"/>
          <p:cNvPicPr>
            <a:picLocks noChangeAspect="1"/>
          </p:cNvPicPr>
          <p:nvPr/>
        </p:nvPicPr>
        <p:blipFill>
          <a:blip r:embed="rId3"/>
          <a:stretch>
            <a:fillRect/>
          </a:stretch>
        </p:blipFill>
        <p:spPr>
          <a:xfrm>
            <a:off x="5049577" y="1825780"/>
            <a:ext cx="2105213" cy="16017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&amp; Hurdles</a:t>
            </a:r>
            <a:endParaRPr lang="en-US" dirty="0"/>
          </a:p>
        </p:txBody>
      </p:sp>
      <p:sp>
        <p:nvSpPr>
          <p:cNvPr id="3" name="Content Placeholder 2"/>
          <p:cNvSpPr>
            <a:spLocks noGrp="1"/>
          </p:cNvSpPr>
          <p:nvPr>
            <p:ph idx="1"/>
          </p:nvPr>
        </p:nvSpPr>
        <p:spPr/>
        <p:txBody>
          <a:bodyPr>
            <a:normAutofit lnSpcReduction="10000"/>
          </a:bodyPr>
          <a:lstStyle/>
          <a:p>
            <a:r>
              <a:rPr lang="en-US" dirty="0" smtClean="0"/>
              <a:t>Producing a single layer of </a:t>
            </a:r>
            <a:r>
              <a:rPr lang="en-US" dirty="0" err="1" smtClean="0"/>
              <a:t>graphene</a:t>
            </a:r>
            <a:r>
              <a:rPr lang="en-US" dirty="0" smtClean="0"/>
              <a:t> inexpensively is the next step in </a:t>
            </a:r>
            <a:r>
              <a:rPr lang="en-US" dirty="0" err="1" smtClean="0"/>
              <a:t>graphene</a:t>
            </a:r>
            <a:endParaRPr lang="en-US" dirty="0" smtClean="0"/>
          </a:p>
          <a:p>
            <a:r>
              <a:rPr lang="en-US" dirty="0" smtClean="0"/>
              <a:t>Single layer with no defects has the greatest potential for alternative uses</a:t>
            </a:r>
          </a:p>
          <a:p>
            <a:r>
              <a:rPr lang="en-US" dirty="0" smtClean="0"/>
              <a:t>Lack of  'band gap', a break in electron energy levels that would allow it to be easily used as a transistor</a:t>
            </a:r>
          </a:p>
          <a:p>
            <a:r>
              <a:rPr lang="en-US" dirty="0" smtClean="0"/>
              <a:t>So thin, even the slightest brush from neighboring atoms can alter its mechanical and electrical properties</a:t>
            </a:r>
          </a:p>
          <a:p>
            <a:r>
              <a:rPr lang="en-US" dirty="0" smtClean="0"/>
              <a:t>Health Effects (Asbestos Issue)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r>
              <a:rPr lang="en-US" dirty="0" smtClean="0"/>
              <a:t>Questions?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779463" y="1949824"/>
            <a:ext cx="7941204" cy="4007224"/>
          </a:xfrm>
        </p:spPr>
        <p:txBody>
          <a:bodyPr/>
          <a:lstStyle/>
          <a:p>
            <a:r>
              <a:rPr lang="en-US" dirty="0" smtClean="0"/>
              <a:t>Introduction to </a:t>
            </a:r>
            <a:r>
              <a:rPr lang="en-US" dirty="0" err="1" smtClean="0"/>
              <a:t>Graphene</a:t>
            </a:r>
            <a:endParaRPr lang="en-US" dirty="0" smtClean="0"/>
          </a:p>
          <a:p>
            <a:r>
              <a:rPr lang="en-US" dirty="0" smtClean="0"/>
              <a:t>Current Applications of </a:t>
            </a:r>
            <a:r>
              <a:rPr lang="en-US" dirty="0" err="1" smtClean="0"/>
              <a:t>Graphene</a:t>
            </a:r>
            <a:endParaRPr lang="en-US" dirty="0" smtClean="0"/>
          </a:p>
          <a:p>
            <a:r>
              <a:rPr lang="en-US" dirty="0" smtClean="0"/>
              <a:t>Overview of </a:t>
            </a:r>
            <a:r>
              <a:rPr lang="en-US" dirty="0" err="1" smtClean="0"/>
              <a:t>Kayvan</a:t>
            </a:r>
            <a:r>
              <a:rPr lang="en-US" dirty="0" smtClean="0"/>
              <a:t> </a:t>
            </a:r>
            <a:r>
              <a:rPr lang="en-US" dirty="0" err="1" smtClean="0"/>
              <a:t>Rafiee’s</a:t>
            </a:r>
            <a:r>
              <a:rPr lang="en-US" dirty="0" smtClean="0"/>
              <a:t> </a:t>
            </a:r>
            <a:r>
              <a:rPr lang="en-US" dirty="0" err="1" smtClean="0"/>
              <a:t>Graphene</a:t>
            </a:r>
            <a:r>
              <a:rPr lang="en-US" dirty="0" smtClean="0"/>
              <a:t> Manufacturing Process</a:t>
            </a:r>
          </a:p>
          <a:p>
            <a:r>
              <a:rPr lang="en-US" dirty="0" smtClean="0"/>
              <a:t>Potential Applications of </a:t>
            </a:r>
            <a:r>
              <a:rPr lang="en-US" dirty="0" err="1" smtClean="0"/>
              <a:t>Graphene</a:t>
            </a:r>
            <a:endParaRPr lang="en-US" dirty="0" smtClean="0"/>
          </a:p>
          <a:p>
            <a:r>
              <a:rPr lang="en-US" dirty="0" err="1" smtClean="0"/>
              <a:t>Graphene</a:t>
            </a:r>
            <a:r>
              <a:rPr lang="en-US" dirty="0" smtClean="0"/>
              <a:t> Competitor</a:t>
            </a:r>
          </a:p>
          <a:p>
            <a:r>
              <a:rPr lang="en-US" dirty="0" smtClean="0"/>
              <a:t>Challenges &amp; Hurdles Going Forward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t>
            </a:r>
            <a:r>
              <a:rPr lang="en-US" dirty="0" err="1" smtClean="0"/>
              <a:t>Graphene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Researched throughout the 1990’s</a:t>
            </a:r>
          </a:p>
          <a:p>
            <a:r>
              <a:rPr lang="en-US" dirty="0" smtClean="0"/>
              <a:t>First </a:t>
            </a:r>
            <a:r>
              <a:rPr lang="en-US" dirty="0" err="1" smtClean="0"/>
              <a:t>Graphene</a:t>
            </a:r>
            <a:r>
              <a:rPr lang="en-US" dirty="0" smtClean="0"/>
              <a:t> lattice produced in 2004 by Andre </a:t>
            </a:r>
            <a:r>
              <a:rPr lang="en-US" dirty="0" err="1" smtClean="0"/>
              <a:t>Geim</a:t>
            </a:r>
            <a:endParaRPr lang="en-US" dirty="0" smtClean="0"/>
          </a:p>
          <a:p>
            <a:pPr lvl="1">
              <a:buFont typeface="Wingdings" charset="2"/>
              <a:buChar char="§"/>
            </a:pPr>
            <a:r>
              <a:rPr lang="en-US" dirty="0" smtClean="0"/>
              <a:t>Tape </a:t>
            </a:r>
            <a:r>
              <a:rPr lang="en-US" dirty="0" err="1" smtClean="0"/>
              <a:t>Proccess</a:t>
            </a:r>
            <a:endParaRPr lang="en-US" dirty="0" smtClean="0"/>
          </a:p>
          <a:p>
            <a:pPr lvl="1">
              <a:buFont typeface="Wingdings" charset="2"/>
              <a:buChar char="§"/>
            </a:pPr>
            <a:r>
              <a:rPr lang="en-US" dirty="0" smtClean="0"/>
              <a:t>2010 Nobel Prize</a:t>
            </a:r>
          </a:p>
          <a:p>
            <a:r>
              <a:rPr lang="en-US" dirty="0" smtClean="0"/>
              <a:t>1  Atom thick hexagonal lattice of carbon atoms </a:t>
            </a:r>
          </a:p>
          <a:p>
            <a:pPr lvl="1">
              <a:buFont typeface="Wingdings" charset="2"/>
              <a:buChar char="§"/>
            </a:pPr>
            <a:r>
              <a:rPr lang="en-US" dirty="0" smtClean="0"/>
              <a:t>“</a:t>
            </a:r>
            <a:r>
              <a:rPr lang="en-US" dirty="0" err="1" smtClean="0"/>
              <a:t>nano</a:t>
            </a:r>
            <a:r>
              <a:rPr lang="en-US" dirty="0" smtClean="0"/>
              <a:t>-scale chicken wire”</a:t>
            </a:r>
          </a:p>
          <a:p>
            <a:r>
              <a:rPr lang="en-US" dirty="0" smtClean="0"/>
              <a:t>Strongest material ever tested </a:t>
            </a:r>
          </a:p>
          <a:p>
            <a:pPr lvl="1">
              <a:buFont typeface="Wingdings" charset="2"/>
              <a:buChar char="§"/>
            </a:pPr>
            <a:r>
              <a:rPr lang="en-US" dirty="0" smtClean="0"/>
              <a:t>200 times greater breaking point than steel</a:t>
            </a:r>
          </a:p>
          <a:p>
            <a:r>
              <a:rPr lang="en-US" dirty="0" smtClean="0"/>
              <a:t>High electron mobility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Kayvan</a:t>
            </a:r>
            <a:r>
              <a:rPr lang="en-US" dirty="0" smtClean="0"/>
              <a:t> </a:t>
            </a:r>
            <a:r>
              <a:rPr lang="en-US" dirty="0" err="1" smtClean="0"/>
              <a:t>Rafiee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Born and Raised in Tehran, Iran</a:t>
            </a:r>
          </a:p>
          <a:p>
            <a:r>
              <a:rPr lang="en-US" dirty="0" smtClean="0"/>
              <a:t>BS and MS in Mechanical Engineering at The University of Tabriz</a:t>
            </a:r>
          </a:p>
          <a:p>
            <a:r>
              <a:rPr lang="en-US" dirty="0" smtClean="0"/>
              <a:t>MS in Industrial Management &amp; Engineering at RPI</a:t>
            </a:r>
          </a:p>
          <a:p>
            <a:r>
              <a:rPr lang="en-US" dirty="0" smtClean="0"/>
              <a:t>Currently working on PhD in Mechanical engineering at RPI</a:t>
            </a:r>
          </a:p>
          <a:p>
            <a:r>
              <a:rPr lang="en-US" dirty="0" smtClean="0"/>
              <a:t>Enjoys larger </a:t>
            </a:r>
            <a:r>
              <a:rPr lang="en-US" dirty="0" err="1" smtClean="0"/>
              <a:t>graphene</a:t>
            </a:r>
            <a:r>
              <a:rPr lang="en-US" dirty="0" smtClean="0"/>
              <a:t> research community</a:t>
            </a:r>
          </a:p>
          <a:p>
            <a:pPr lvl="1">
              <a:buFont typeface="Wingdings" charset="2"/>
              <a:buChar char="§"/>
            </a:pPr>
            <a:r>
              <a:rPr lang="en-US" dirty="0" smtClean="0"/>
              <a:t>Nobel Prize 2010</a:t>
            </a:r>
          </a:p>
          <a:p>
            <a:pPr lvl="1">
              <a:buFont typeface="Wingdings" charset="2"/>
              <a:buChar char="§"/>
            </a:pPr>
            <a:r>
              <a:rPr lang="en-US" dirty="0" smtClean="0"/>
              <a:t>Extremely humble</a:t>
            </a:r>
          </a:p>
          <a:p>
            <a:r>
              <a:rPr lang="en-US" dirty="0" smtClean="0"/>
              <a:t>Well versed in commercialization</a:t>
            </a:r>
          </a:p>
          <a:p>
            <a:pPr lvl="1">
              <a:buFont typeface="Wingdings" charset="2"/>
              <a:buChar char="§"/>
            </a:pPr>
            <a:r>
              <a:rPr lang="en-US" dirty="0" smtClean="0"/>
              <a:t>Motivated by money</a:t>
            </a:r>
          </a:p>
          <a:p>
            <a:pPr lv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 name="Picture 55"/>
          <p:cNvPicPr>
            <a:picLocks noChangeAspect="1" noChangeArrowheads="1"/>
          </p:cNvPicPr>
          <p:nvPr/>
        </p:nvPicPr>
        <p:blipFill>
          <a:blip r:embed="rId3"/>
          <a:srcRect/>
          <a:stretch>
            <a:fillRect/>
          </a:stretch>
        </p:blipFill>
        <p:spPr bwMode="auto">
          <a:xfrm>
            <a:off x="6477000" y="2593181"/>
            <a:ext cx="2328863" cy="28908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Overview of </a:t>
            </a:r>
            <a:r>
              <a:rPr lang="en-US" dirty="0" err="1" smtClean="0"/>
              <a:t>Kayvan’s</a:t>
            </a:r>
            <a:r>
              <a:rPr lang="en-US" dirty="0" smtClean="0"/>
              <a:t> Process</a:t>
            </a:r>
            <a:endParaRPr lang="en-US" dirty="0"/>
          </a:p>
        </p:txBody>
      </p:sp>
      <p:sp>
        <p:nvSpPr>
          <p:cNvPr id="5" name="Text Box 5"/>
          <p:cNvSpPr txBox="1">
            <a:spLocks noChangeArrowheads="1"/>
          </p:cNvSpPr>
          <p:nvPr/>
        </p:nvSpPr>
        <p:spPr bwMode="auto">
          <a:xfrm>
            <a:off x="4267200" y="4449763"/>
            <a:ext cx="1482725" cy="366712"/>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000066"/>
                </a:solidFill>
                <a:ea typeface="宋体" charset="0"/>
                <a:cs typeface="宋体" charset="0"/>
              </a:rPr>
              <a:t>2000 </a:t>
            </a:r>
            <a:r>
              <a:rPr lang="en-US" b="1" dirty="0">
                <a:solidFill>
                  <a:srgbClr val="000066"/>
                </a:solidFill>
                <a:ea typeface="宋体" charset="0"/>
                <a:cs typeface="宋体" charset="0"/>
                <a:sym typeface="Symbol" charset="0"/>
              </a:rPr>
              <a:t>C/min</a:t>
            </a:r>
          </a:p>
        </p:txBody>
      </p:sp>
      <p:grpSp>
        <p:nvGrpSpPr>
          <p:cNvPr id="6" name="Group 7"/>
          <p:cNvGrpSpPr>
            <a:grpSpLocks/>
          </p:cNvGrpSpPr>
          <p:nvPr/>
        </p:nvGrpSpPr>
        <p:grpSpPr bwMode="auto">
          <a:xfrm>
            <a:off x="3200400" y="3190394"/>
            <a:ext cx="838200" cy="850900"/>
            <a:chOff x="3718" y="3517"/>
            <a:chExt cx="307" cy="470"/>
          </a:xfrm>
        </p:grpSpPr>
        <p:sp>
          <p:nvSpPr>
            <p:cNvPr id="7" name="AutoShape 8"/>
            <p:cNvSpPr>
              <a:spLocks noChangeArrowheads="1"/>
            </p:cNvSpPr>
            <p:nvPr/>
          </p:nvSpPr>
          <p:spPr bwMode="auto">
            <a:xfrm>
              <a:off x="3718" y="3517"/>
              <a:ext cx="307" cy="470"/>
            </a:xfrm>
            <a:prstGeom prst="can">
              <a:avLst>
                <a:gd name="adj" fmla="val 38274"/>
              </a:avLst>
            </a:prstGeom>
            <a:solidFill>
              <a:schemeClr val="bg1"/>
            </a:solidFill>
            <a:ln w="9525">
              <a:solidFill>
                <a:schemeClr val="tx1"/>
              </a:solidFill>
              <a:round/>
              <a:headEnd/>
              <a:tailEnd/>
            </a:ln>
            <a:effectLst/>
            <a:extLs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AutoShape 9"/>
            <p:cNvSpPr>
              <a:spLocks noChangeArrowheads="1"/>
            </p:cNvSpPr>
            <p:nvPr/>
          </p:nvSpPr>
          <p:spPr bwMode="auto">
            <a:xfrm>
              <a:off x="3718" y="3696"/>
              <a:ext cx="307" cy="283"/>
            </a:xfrm>
            <a:prstGeom prst="can">
              <a:avLst>
                <a:gd name="adj" fmla="val 25000"/>
              </a:avLst>
            </a:prstGeom>
            <a:solidFill>
              <a:srgbClr val="FFCC00"/>
            </a:solidFill>
            <a:ln w="9525">
              <a:solidFill>
                <a:schemeClr val="tx1"/>
              </a:solidFill>
              <a:round/>
              <a:headEnd/>
              <a:tailEnd/>
            </a:ln>
            <a:effectLst/>
            <a:extLs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chemeClr val="bg2"/>
                </a:solidFill>
                <a:ea typeface="宋体" charset="0"/>
                <a:cs typeface="宋体" charset="0"/>
              </a:endParaRPr>
            </a:p>
          </p:txBody>
        </p:sp>
        <p:sp>
          <p:nvSpPr>
            <p:cNvPr id="9" name="Freeform 10"/>
            <p:cNvSpPr>
              <a:spLocks/>
            </p:cNvSpPr>
            <p:nvPr/>
          </p:nvSpPr>
          <p:spPr bwMode="auto">
            <a:xfrm flipH="1">
              <a:off x="3790" y="3819"/>
              <a:ext cx="39"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0" name="Freeform 11"/>
            <p:cNvSpPr>
              <a:spLocks/>
            </p:cNvSpPr>
            <p:nvPr/>
          </p:nvSpPr>
          <p:spPr bwMode="auto">
            <a:xfrm flipH="1">
              <a:off x="3910" y="3843"/>
              <a:ext cx="39"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1" name="Freeform 12"/>
            <p:cNvSpPr>
              <a:spLocks/>
            </p:cNvSpPr>
            <p:nvPr/>
          </p:nvSpPr>
          <p:spPr bwMode="auto">
            <a:xfrm flipH="1">
              <a:off x="3949" y="3853"/>
              <a:ext cx="38" cy="33"/>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2" name="Freeform 13"/>
            <p:cNvSpPr>
              <a:spLocks/>
            </p:cNvSpPr>
            <p:nvPr/>
          </p:nvSpPr>
          <p:spPr bwMode="auto">
            <a:xfrm flipH="1">
              <a:off x="3725" y="3846"/>
              <a:ext cx="38" cy="33"/>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3" name="Freeform 14"/>
            <p:cNvSpPr>
              <a:spLocks/>
            </p:cNvSpPr>
            <p:nvPr/>
          </p:nvSpPr>
          <p:spPr bwMode="auto">
            <a:xfrm flipH="1">
              <a:off x="3869" y="3843"/>
              <a:ext cx="38" cy="32"/>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4" name="Freeform 15"/>
            <p:cNvSpPr>
              <a:spLocks/>
            </p:cNvSpPr>
            <p:nvPr/>
          </p:nvSpPr>
          <p:spPr bwMode="auto">
            <a:xfrm flipH="1">
              <a:off x="3965" y="3904"/>
              <a:ext cx="38"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5" name="Freeform 16"/>
            <p:cNvSpPr>
              <a:spLocks/>
            </p:cNvSpPr>
            <p:nvPr/>
          </p:nvSpPr>
          <p:spPr bwMode="auto">
            <a:xfrm flipH="1">
              <a:off x="3767" y="3863"/>
              <a:ext cx="38" cy="32"/>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6" name="Freeform 17"/>
            <p:cNvSpPr>
              <a:spLocks/>
            </p:cNvSpPr>
            <p:nvPr/>
          </p:nvSpPr>
          <p:spPr bwMode="auto">
            <a:xfrm flipH="1">
              <a:off x="3938" y="3797"/>
              <a:ext cx="39" cy="33"/>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7" name="Freeform 18"/>
            <p:cNvSpPr>
              <a:spLocks/>
            </p:cNvSpPr>
            <p:nvPr/>
          </p:nvSpPr>
          <p:spPr bwMode="auto">
            <a:xfrm flipH="1">
              <a:off x="3833" y="3886"/>
              <a:ext cx="39"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8" name="Freeform 19"/>
            <p:cNvSpPr>
              <a:spLocks/>
            </p:cNvSpPr>
            <p:nvPr/>
          </p:nvSpPr>
          <p:spPr bwMode="auto">
            <a:xfrm flipH="1">
              <a:off x="3719" y="3905"/>
              <a:ext cx="39"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round/>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grpSp>
      <p:sp>
        <p:nvSpPr>
          <p:cNvPr id="19" name="Text Box 20"/>
          <p:cNvSpPr txBox="1">
            <a:spLocks noChangeArrowheads="1"/>
          </p:cNvSpPr>
          <p:nvPr/>
        </p:nvSpPr>
        <p:spPr bwMode="auto">
          <a:xfrm>
            <a:off x="2357438" y="3429977"/>
            <a:ext cx="857250" cy="639763"/>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200" b="1" dirty="0">
                <a:solidFill>
                  <a:srgbClr val="000066"/>
                </a:solidFill>
                <a:ea typeface="宋体" charset="0"/>
                <a:cs typeface="宋体" charset="0"/>
              </a:rPr>
              <a:t>HNO3</a:t>
            </a:r>
          </a:p>
          <a:p>
            <a:pPr>
              <a:defRPr/>
            </a:pPr>
            <a:r>
              <a:rPr lang="en-US" altLang="zh-CN" sz="1200" b="1" dirty="0">
                <a:solidFill>
                  <a:srgbClr val="000066"/>
                </a:solidFill>
                <a:ea typeface="宋体" charset="0"/>
                <a:cs typeface="宋体" charset="0"/>
              </a:rPr>
              <a:t>H2SO4</a:t>
            </a:r>
          </a:p>
          <a:p>
            <a:pPr>
              <a:defRPr/>
            </a:pPr>
            <a:r>
              <a:rPr lang="en-US" altLang="zh-CN" sz="1200" b="1" dirty="0">
                <a:solidFill>
                  <a:srgbClr val="000066"/>
                </a:solidFill>
                <a:ea typeface="宋体" charset="0"/>
                <a:cs typeface="宋体" charset="0"/>
              </a:rPr>
              <a:t>KClO3</a:t>
            </a:r>
          </a:p>
        </p:txBody>
      </p:sp>
      <p:pic>
        <p:nvPicPr>
          <p:cNvPr id="20" name="Picture 21"/>
          <p:cNvPicPr>
            <a:picLocks noChangeAspect="1" noChangeArrowheads="1"/>
          </p:cNvPicPr>
          <p:nvPr/>
        </p:nvPicPr>
        <p:blipFill>
          <a:blip r:embed="rId4"/>
          <a:srcRect/>
          <a:stretch>
            <a:fillRect/>
          </a:stretch>
        </p:blipFill>
        <p:spPr bwMode="auto">
          <a:xfrm>
            <a:off x="1600200" y="2197468"/>
            <a:ext cx="2554287" cy="969963"/>
          </a:xfrm>
          <a:prstGeom prst="rect">
            <a:avLst/>
          </a:prstGeom>
          <a:noFill/>
          <a:ln w="9525">
            <a:noFill/>
            <a:miter lim="800000"/>
            <a:headEnd/>
            <a:tailEnd/>
          </a:ln>
        </p:spPr>
      </p:pic>
      <p:sp>
        <p:nvSpPr>
          <p:cNvPr id="21" name="Freeform 23"/>
          <p:cNvSpPr>
            <a:spLocks noEditPoints="1"/>
          </p:cNvSpPr>
          <p:nvPr/>
        </p:nvSpPr>
        <p:spPr bwMode="auto">
          <a:xfrm>
            <a:off x="644525" y="2326905"/>
            <a:ext cx="784225" cy="11113"/>
          </a:xfrm>
          <a:custGeom>
            <a:avLst/>
            <a:gdLst>
              <a:gd name="T0" fmla="*/ 96799966 w 6303"/>
              <a:gd name="T1" fmla="*/ 0 h 100"/>
              <a:gd name="T2" fmla="*/ 93703876 w 6303"/>
              <a:gd name="T3" fmla="*/ 1234988 h 100"/>
              <a:gd name="T4" fmla="*/ 93703876 w 6303"/>
              <a:gd name="T5" fmla="*/ 0 h 100"/>
              <a:gd name="T6" fmla="*/ 90592234 w 6303"/>
              <a:gd name="T7" fmla="*/ 1234988 h 100"/>
              <a:gd name="T8" fmla="*/ 91381809 w 6303"/>
              <a:gd name="T9" fmla="*/ 617549 h 100"/>
              <a:gd name="T10" fmla="*/ 86722121 w 6303"/>
              <a:gd name="T11" fmla="*/ 617549 h 100"/>
              <a:gd name="T12" fmla="*/ 87496144 w 6303"/>
              <a:gd name="T13" fmla="*/ 1234988 h 100"/>
              <a:gd name="T14" fmla="*/ 84400054 w 6303"/>
              <a:gd name="T15" fmla="*/ 0 h 100"/>
              <a:gd name="T16" fmla="*/ 81303964 w 6303"/>
              <a:gd name="T17" fmla="*/ 1234988 h 100"/>
              <a:gd name="T18" fmla="*/ 81303964 w 6303"/>
              <a:gd name="T19" fmla="*/ 0 h 100"/>
              <a:gd name="T20" fmla="*/ 78207750 w 6303"/>
              <a:gd name="T21" fmla="*/ 1234988 h 100"/>
              <a:gd name="T22" fmla="*/ 78981772 w 6303"/>
              <a:gd name="T23" fmla="*/ 617549 h 100"/>
              <a:gd name="T24" fmla="*/ 74337637 w 6303"/>
              <a:gd name="T25" fmla="*/ 617549 h 100"/>
              <a:gd name="T26" fmla="*/ 75111660 w 6303"/>
              <a:gd name="T27" fmla="*/ 1234988 h 100"/>
              <a:gd name="T28" fmla="*/ 72015570 w 6303"/>
              <a:gd name="T29" fmla="*/ 0 h 100"/>
              <a:gd name="T30" fmla="*/ 68919480 w 6303"/>
              <a:gd name="T31" fmla="*/ 1234988 h 100"/>
              <a:gd name="T32" fmla="*/ 68919480 w 6303"/>
              <a:gd name="T33" fmla="*/ 0 h 100"/>
              <a:gd name="T34" fmla="*/ 65823390 w 6303"/>
              <a:gd name="T35" fmla="*/ 1234988 h 100"/>
              <a:gd name="T36" fmla="*/ 66597412 w 6303"/>
              <a:gd name="T37" fmla="*/ 617549 h 100"/>
              <a:gd name="T38" fmla="*/ 61953153 w 6303"/>
              <a:gd name="T39" fmla="*/ 617549 h 100"/>
              <a:gd name="T40" fmla="*/ 62727300 w 6303"/>
              <a:gd name="T41" fmla="*/ 1234988 h 100"/>
              <a:gd name="T42" fmla="*/ 59615657 w 6303"/>
              <a:gd name="T43" fmla="*/ 0 h 100"/>
              <a:gd name="T44" fmla="*/ 56519567 w 6303"/>
              <a:gd name="T45" fmla="*/ 1234988 h 100"/>
              <a:gd name="T46" fmla="*/ 56519567 w 6303"/>
              <a:gd name="T47" fmla="*/ 0 h 100"/>
              <a:gd name="T48" fmla="*/ 53423477 w 6303"/>
              <a:gd name="T49" fmla="*/ 1234988 h 100"/>
              <a:gd name="T50" fmla="*/ 54197500 w 6303"/>
              <a:gd name="T51" fmla="*/ 617549 h 100"/>
              <a:gd name="T52" fmla="*/ 49553241 w 6303"/>
              <a:gd name="T53" fmla="*/ 617549 h 100"/>
              <a:gd name="T54" fmla="*/ 50327263 w 6303"/>
              <a:gd name="T55" fmla="*/ 1234988 h 100"/>
              <a:gd name="T56" fmla="*/ 47231173 w 6303"/>
              <a:gd name="T57" fmla="*/ 0 h 100"/>
              <a:gd name="T58" fmla="*/ 44135083 w 6303"/>
              <a:gd name="T59" fmla="*/ 1234988 h 100"/>
              <a:gd name="T60" fmla="*/ 44135083 w 6303"/>
              <a:gd name="T61" fmla="*/ 0 h 100"/>
              <a:gd name="T62" fmla="*/ 41038993 w 6303"/>
              <a:gd name="T63" fmla="*/ 1234988 h 100"/>
              <a:gd name="T64" fmla="*/ 41813016 w 6303"/>
              <a:gd name="T65" fmla="*/ 617549 h 100"/>
              <a:gd name="T66" fmla="*/ 37168881 w 6303"/>
              <a:gd name="T67" fmla="*/ 617549 h 100"/>
              <a:gd name="T68" fmla="*/ 37942903 w 6303"/>
              <a:gd name="T69" fmla="*/ 1234988 h 100"/>
              <a:gd name="T70" fmla="*/ 34846689 w 6303"/>
              <a:gd name="T71" fmla="*/ 0 h 100"/>
              <a:gd name="T72" fmla="*/ 31750599 w 6303"/>
              <a:gd name="T73" fmla="*/ 1234988 h 100"/>
              <a:gd name="T74" fmla="*/ 31750599 w 6303"/>
              <a:gd name="T75" fmla="*/ 0 h 100"/>
              <a:gd name="T76" fmla="*/ 28639081 w 6303"/>
              <a:gd name="T77" fmla="*/ 1234988 h 100"/>
              <a:gd name="T78" fmla="*/ 29428531 w 6303"/>
              <a:gd name="T79" fmla="*/ 617549 h 100"/>
              <a:gd name="T80" fmla="*/ 24768844 w 6303"/>
              <a:gd name="T81" fmla="*/ 617549 h 100"/>
              <a:gd name="T82" fmla="*/ 25542991 w 6303"/>
              <a:gd name="T83" fmla="*/ 1234988 h 100"/>
              <a:gd name="T84" fmla="*/ 22446776 w 6303"/>
              <a:gd name="T85" fmla="*/ 0 h 100"/>
              <a:gd name="T86" fmla="*/ 19350687 w 6303"/>
              <a:gd name="T87" fmla="*/ 1234988 h 100"/>
              <a:gd name="T88" fmla="*/ 19350687 w 6303"/>
              <a:gd name="T89" fmla="*/ 0 h 100"/>
              <a:gd name="T90" fmla="*/ 16254597 w 6303"/>
              <a:gd name="T91" fmla="*/ 1234988 h 100"/>
              <a:gd name="T92" fmla="*/ 17028619 w 6303"/>
              <a:gd name="T93" fmla="*/ 617549 h 100"/>
              <a:gd name="T94" fmla="*/ 12384484 w 6303"/>
              <a:gd name="T95" fmla="*/ 617549 h 100"/>
              <a:gd name="T96" fmla="*/ 13158507 w 6303"/>
              <a:gd name="T97" fmla="*/ 1234988 h 100"/>
              <a:gd name="T98" fmla="*/ 10062417 w 6303"/>
              <a:gd name="T99" fmla="*/ 0 h 100"/>
              <a:gd name="T100" fmla="*/ 6966202 w 6303"/>
              <a:gd name="T101" fmla="*/ 1234988 h 100"/>
              <a:gd name="T102" fmla="*/ 6966202 w 6303"/>
              <a:gd name="T103" fmla="*/ 0 h 100"/>
              <a:gd name="T104" fmla="*/ 3870112 w 6303"/>
              <a:gd name="T105" fmla="*/ 1234988 h 100"/>
              <a:gd name="T106" fmla="*/ 4644135 w 6303"/>
              <a:gd name="T107" fmla="*/ 617549 h 100"/>
              <a:gd name="T108" fmla="*/ 0 w 6303"/>
              <a:gd name="T109" fmla="*/ 617549 h 100"/>
              <a:gd name="T110" fmla="*/ 774022 w 6303"/>
              <a:gd name="T111" fmla="*/ 1234988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03" h="100">
                <a:moveTo>
                  <a:pt x="6253" y="100"/>
                </a:moveTo>
                <a:lnTo>
                  <a:pt x="6253" y="100"/>
                </a:lnTo>
                <a:cubicBezTo>
                  <a:pt x="6225" y="100"/>
                  <a:pt x="6203" y="77"/>
                  <a:pt x="6203" y="50"/>
                </a:cubicBezTo>
                <a:cubicBezTo>
                  <a:pt x="6203" y="22"/>
                  <a:pt x="6225" y="0"/>
                  <a:pt x="6253" y="0"/>
                </a:cubicBezTo>
                <a:cubicBezTo>
                  <a:pt x="6280" y="0"/>
                  <a:pt x="6303" y="22"/>
                  <a:pt x="6303" y="50"/>
                </a:cubicBezTo>
                <a:cubicBezTo>
                  <a:pt x="6303" y="77"/>
                  <a:pt x="6280" y="100"/>
                  <a:pt x="6253" y="100"/>
                </a:cubicBezTo>
                <a:close/>
                <a:moveTo>
                  <a:pt x="6053" y="100"/>
                </a:moveTo>
                <a:lnTo>
                  <a:pt x="6053" y="100"/>
                </a:lnTo>
                <a:cubicBezTo>
                  <a:pt x="6025" y="100"/>
                  <a:pt x="6003" y="77"/>
                  <a:pt x="6003" y="50"/>
                </a:cubicBezTo>
                <a:cubicBezTo>
                  <a:pt x="6003" y="22"/>
                  <a:pt x="6025" y="0"/>
                  <a:pt x="6053" y="0"/>
                </a:cubicBezTo>
                <a:cubicBezTo>
                  <a:pt x="6080" y="0"/>
                  <a:pt x="6103" y="22"/>
                  <a:pt x="6103" y="50"/>
                </a:cubicBezTo>
                <a:cubicBezTo>
                  <a:pt x="6103" y="77"/>
                  <a:pt x="6080" y="100"/>
                  <a:pt x="6053" y="100"/>
                </a:cubicBezTo>
                <a:close/>
                <a:moveTo>
                  <a:pt x="5853" y="100"/>
                </a:moveTo>
                <a:lnTo>
                  <a:pt x="5852" y="100"/>
                </a:lnTo>
                <a:cubicBezTo>
                  <a:pt x="5825" y="100"/>
                  <a:pt x="5802" y="77"/>
                  <a:pt x="5802" y="50"/>
                </a:cubicBezTo>
                <a:cubicBezTo>
                  <a:pt x="5802" y="22"/>
                  <a:pt x="5825" y="0"/>
                  <a:pt x="5852" y="0"/>
                </a:cubicBezTo>
                <a:lnTo>
                  <a:pt x="5853" y="0"/>
                </a:lnTo>
                <a:cubicBezTo>
                  <a:pt x="5880" y="0"/>
                  <a:pt x="5903" y="22"/>
                  <a:pt x="5903" y="50"/>
                </a:cubicBezTo>
                <a:cubicBezTo>
                  <a:pt x="5903" y="77"/>
                  <a:pt x="5880" y="100"/>
                  <a:pt x="5853" y="100"/>
                </a:cubicBezTo>
                <a:close/>
                <a:moveTo>
                  <a:pt x="5652" y="100"/>
                </a:moveTo>
                <a:lnTo>
                  <a:pt x="5652" y="100"/>
                </a:lnTo>
                <a:cubicBezTo>
                  <a:pt x="5625" y="100"/>
                  <a:pt x="5602" y="77"/>
                  <a:pt x="5602" y="50"/>
                </a:cubicBezTo>
                <a:cubicBezTo>
                  <a:pt x="5602" y="22"/>
                  <a:pt x="5625" y="0"/>
                  <a:pt x="5652" y="0"/>
                </a:cubicBezTo>
                <a:cubicBezTo>
                  <a:pt x="5680" y="0"/>
                  <a:pt x="5702" y="22"/>
                  <a:pt x="5702" y="50"/>
                </a:cubicBezTo>
                <a:cubicBezTo>
                  <a:pt x="5702" y="77"/>
                  <a:pt x="5680" y="100"/>
                  <a:pt x="5652" y="100"/>
                </a:cubicBezTo>
                <a:close/>
                <a:moveTo>
                  <a:pt x="5452" y="100"/>
                </a:moveTo>
                <a:lnTo>
                  <a:pt x="5452" y="100"/>
                </a:lnTo>
                <a:cubicBezTo>
                  <a:pt x="5425" y="100"/>
                  <a:pt x="5402" y="77"/>
                  <a:pt x="5402" y="50"/>
                </a:cubicBezTo>
                <a:cubicBezTo>
                  <a:pt x="5402" y="22"/>
                  <a:pt x="5425" y="0"/>
                  <a:pt x="5452" y="0"/>
                </a:cubicBezTo>
                <a:cubicBezTo>
                  <a:pt x="5480" y="0"/>
                  <a:pt x="5502" y="22"/>
                  <a:pt x="5502" y="50"/>
                </a:cubicBezTo>
                <a:cubicBezTo>
                  <a:pt x="5502" y="77"/>
                  <a:pt x="5480" y="100"/>
                  <a:pt x="5452" y="100"/>
                </a:cubicBezTo>
                <a:close/>
                <a:moveTo>
                  <a:pt x="5252" y="100"/>
                </a:moveTo>
                <a:lnTo>
                  <a:pt x="5252" y="100"/>
                </a:lnTo>
                <a:cubicBezTo>
                  <a:pt x="5225" y="100"/>
                  <a:pt x="5202" y="77"/>
                  <a:pt x="5202" y="50"/>
                </a:cubicBezTo>
                <a:cubicBezTo>
                  <a:pt x="5202" y="22"/>
                  <a:pt x="5225" y="0"/>
                  <a:pt x="5252" y="0"/>
                </a:cubicBezTo>
                <a:cubicBezTo>
                  <a:pt x="5280" y="0"/>
                  <a:pt x="5302" y="22"/>
                  <a:pt x="5302" y="50"/>
                </a:cubicBezTo>
                <a:cubicBezTo>
                  <a:pt x="5302" y="77"/>
                  <a:pt x="5280" y="100"/>
                  <a:pt x="5252" y="100"/>
                </a:cubicBezTo>
                <a:close/>
                <a:moveTo>
                  <a:pt x="5052" y="100"/>
                </a:moveTo>
                <a:lnTo>
                  <a:pt x="5052" y="100"/>
                </a:lnTo>
                <a:cubicBezTo>
                  <a:pt x="5024" y="100"/>
                  <a:pt x="5002" y="77"/>
                  <a:pt x="5002" y="50"/>
                </a:cubicBezTo>
                <a:cubicBezTo>
                  <a:pt x="5002" y="22"/>
                  <a:pt x="5024" y="0"/>
                  <a:pt x="5052" y="0"/>
                </a:cubicBezTo>
                <a:cubicBezTo>
                  <a:pt x="5080" y="0"/>
                  <a:pt x="5102" y="22"/>
                  <a:pt x="5102" y="50"/>
                </a:cubicBezTo>
                <a:cubicBezTo>
                  <a:pt x="5102" y="77"/>
                  <a:pt x="5080" y="100"/>
                  <a:pt x="5052" y="100"/>
                </a:cubicBezTo>
                <a:close/>
                <a:moveTo>
                  <a:pt x="4852" y="100"/>
                </a:moveTo>
                <a:lnTo>
                  <a:pt x="4852" y="100"/>
                </a:lnTo>
                <a:cubicBezTo>
                  <a:pt x="4824" y="100"/>
                  <a:pt x="4802" y="77"/>
                  <a:pt x="4802" y="50"/>
                </a:cubicBezTo>
                <a:cubicBezTo>
                  <a:pt x="4802" y="22"/>
                  <a:pt x="4824" y="0"/>
                  <a:pt x="4852" y="0"/>
                </a:cubicBezTo>
                <a:cubicBezTo>
                  <a:pt x="4880" y="0"/>
                  <a:pt x="4902" y="22"/>
                  <a:pt x="4902" y="50"/>
                </a:cubicBezTo>
                <a:cubicBezTo>
                  <a:pt x="4902" y="77"/>
                  <a:pt x="4880" y="100"/>
                  <a:pt x="4852" y="100"/>
                </a:cubicBezTo>
                <a:close/>
                <a:moveTo>
                  <a:pt x="4652" y="100"/>
                </a:moveTo>
                <a:lnTo>
                  <a:pt x="4652" y="100"/>
                </a:lnTo>
                <a:cubicBezTo>
                  <a:pt x="4624" y="100"/>
                  <a:pt x="4602" y="77"/>
                  <a:pt x="4602" y="50"/>
                </a:cubicBezTo>
                <a:cubicBezTo>
                  <a:pt x="4602" y="22"/>
                  <a:pt x="4624" y="0"/>
                  <a:pt x="4652" y="0"/>
                </a:cubicBezTo>
                <a:cubicBezTo>
                  <a:pt x="4680" y="0"/>
                  <a:pt x="4702" y="22"/>
                  <a:pt x="4702" y="50"/>
                </a:cubicBezTo>
                <a:cubicBezTo>
                  <a:pt x="4702" y="77"/>
                  <a:pt x="4680" y="100"/>
                  <a:pt x="4652" y="100"/>
                </a:cubicBezTo>
                <a:close/>
                <a:moveTo>
                  <a:pt x="4452" y="100"/>
                </a:moveTo>
                <a:lnTo>
                  <a:pt x="4452" y="100"/>
                </a:lnTo>
                <a:cubicBezTo>
                  <a:pt x="4424" y="100"/>
                  <a:pt x="4402" y="77"/>
                  <a:pt x="4402" y="50"/>
                </a:cubicBezTo>
                <a:cubicBezTo>
                  <a:pt x="4402" y="22"/>
                  <a:pt x="4424" y="0"/>
                  <a:pt x="4452" y="0"/>
                </a:cubicBezTo>
                <a:cubicBezTo>
                  <a:pt x="4480" y="0"/>
                  <a:pt x="4502" y="22"/>
                  <a:pt x="4502" y="50"/>
                </a:cubicBezTo>
                <a:cubicBezTo>
                  <a:pt x="4502" y="77"/>
                  <a:pt x="4480" y="100"/>
                  <a:pt x="4452" y="100"/>
                </a:cubicBezTo>
                <a:close/>
                <a:moveTo>
                  <a:pt x="4252" y="100"/>
                </a:moveTo>
                <a:lnTo>
                  <a:pt x="4252" y="100"/>
                </a:lnTo>
                <a:cubicBezTo>
                  <a:pt x="4224" y="100"/>
                  <a:pt x="4202" y="77"/>
                  <a:pt x="4202" y="50"/>
                </a:cubicBezTo>
                <a:cubicBezTo>
                  <a:pt x="4202" y="22"/>
                  <a:pt x="4224" y="0"/>
                  <a:pt x="4252" y="0"/>
                </a:cubicBezTo>
                <a:cubicBezTo>
                  <a:pt x="4279" y="0"/>
                  <a:pt x="4302" y="22"/>
                  <a:pt x="4302" y="50"/>
                </a:cubicBezTo>
                <a:cubicBezTo>
                  <a:pt x="4302" y="77"/>
                  <a:pt x="4279" y="100"/>
                  <a:pt x="4252" y="100"/>
                </a:cubicBezTo>
                <a:close/>
                <a:moveTo>
                  <a:pt x="4052" y="100"/>
                </a:moveTo>
                <a:lnTo>
                  <a:pt x="4052" y="100"/>
                </a:lnTo>
                <a:cubicBezTo>
                  <a:pt x="4024" y="100"/>
                  <a:pt x="4002" y="77"/>
                  <a:pt x="4002" y="50"/>
                </a:cubicBezTo>
                <a:cubicBezTo>
                  <a:pt x="4002" y="22"/>
                  <a:pt x="4024" y="0"/>
                  <a:pt x="4052" y="0"/>
                </a:cubicBezTo>
                <a:cubicBezTo>
                  <a:pt x="4079" y="0"/>
                  <a:pt x="4102" y="22"/>
                  <a:pt x="4102" y="50"/>
                </a:cubicBezTo>
                <a:cubicBezTo>
                  <a:pt x="4102" y="77"/>
                  <a:pt x="4079" y="100"/>
                  <a:pt x="4052" y="100"/>
                </a:cubicBezTo>
                <a:close/>
                <a:moveTo>
                  <a:pt x="3852" y="100"/>
                </a:moveTo>
                <a:lnTo>
                  <a:pt x="3851" y="100"/>
                </a:lnTo>
                <a:cubicBezTo>
                  <a:pt x="3824" y="100"/>
                  <a:pt x="3801" y="77"/>
                  <a:pt x="3801" y="50"/>
                </a:cubicBezTo>
                <a:cubicBezTo>
                  <a:pt x="3801" y="22"/>
                  <a:pt x="3824" y="0"/>
                  <a:pt x="3851" y="0"/>
                </a:cubicBezTo>
                <a:lnTo>
                  <a:pt x="3852" y="0"/>
                </a:lnTo>
                <a:cubicBezTo>
                  <a:pt x="3879" y="0"/>
                  <a:pt x="3902" y="22"/>
                  <a:pt x="3902" y="50"/>
                </a:cubicBezTo>
                <a:cubicBezTo>
                  <a:pt x="3902" y="77"/>
                  <a:pt x="3879" y="100"/>
                  <a:pt x="3852" y="100"/>
                </a:cubicBezTo>
                <a:close/>
                <a:moveTo>
                  <a:pt x="3651" y="100"/>
                </a:moveTo>
                <a:lnTo>
                  <a:pt x="3651" y="100"/>
                </a:lnTo>
                <a:cubicBezTo>
                  <a:pt x="3624" y="100"/>
                  <a:pt x="3601" y="77"/>
                  <a:pt x="3601" y="50"/>
                </a:cubicBezTo>
                <a:cubicBezTo>
                  <a:pt x="3601" y="22"/>
                  <a:pt x="3624" y="0"/>
                  <a:pt x="3651" y="0"/>
                </a:cubicBezTo>
                <a:cubicBezTo>
                  <a:pt x="3679" y="0"/>
                  <a:pt x="3701" y="22"/>
                  <a:pt x="3701" y="50"/>
                </a:cubicBezTo>
                <a:cubicBezTo>
                  <a:pt x="3701" y="77"/>
                  <a:pt x="3679" y="100"/>
                  <a:pt x="3651" y="100"/>
                </a:cubicBezTo>
                <a:close/>
                <a:moveTo>
                  <a:pt x="3451" y="100"/>
                </a:moveTo>
                <a:lnTo>
                  <a:pt x="3451" y="100"/>
                </a:lnTo>
                <a:cubicBezTo>
                  <a:pt x="3424" y="100"/>
                  <a:pt x="3401" y="77"/>
                  <a:pt x="3401" y="50"/>
                </a:cubicBezTo>
                <a:cubicBezTo>
                  <a:pt x="3401" y="22"/>
                  <a:pt x="3424" y="0"/>
                  <a:pt x="3451" y="0"/>
                </a:cubicBezTo>
                <a:cubicBezTo>
                  <a:pt x="3479" y="0"/>
                  <a:pt x="3501" y="22"/>
                  <a:pt x="3501" y="50"/>
                </a:cubicBezTo>
                <a:cubicBezTo>
                  <a:pt x="3501" y="77"/>
                  <a:pt x="3479" y="100"/>
                  <a:pt x="3451" y="100"/>
                </a:cubicBezTo>
                <a:close/>
                <a:moveTo>
                  <a:pt x="3251" y="100"/>
                </a:moveTo>
                <a:lnTo>
                  <a:pt x="3251" y="100"/>
                </a:lnTo>
                <a:cubicBezTo>
                  <a:pt x="3224" y="100"/>
                  <a:pt x="3201" y="77"/>
                  <a:pt x="3201" y="50"/>
                </a:cubicBezTo>
                <a:cubicBezTo>
                  <a:pt x="3201" y="22"/>
                  <a:pt x="3224" y="0"/>
                  <a:pt x="3251" y="0"/>
                </a:cubicBezTo>
                <a:cubicBezTo>
                  <a:pt x="3279" y="0"/>
                  <a:pt x="3301" y="22"/>
                  <a:pt x="3301" y="50"/>
                </a:cubicBezTo>
                <a:cubicBezTo>
                  <a:pt x="3301" y="77"/>
                  <a:pt x="3279" y="100"/>
                  <a:pt x="3251" y="100"/>
                </a:cubicBezTo>
                <a:close/>
                <a:moveTo>
                  <a:pt x="3051" y="100"/>
                </a:moveTo>
                <a:lnTo>
                  <a:pt x="3051" y="100"/>
                </a:lnTo>
                <a:cubicBezTo>
                  <a:pt x="3023" y="100"/>
                  <a:pt x="3001" y="77"/>
                  <a:pt x="3001" y="50"/>
                </a:cubicBezTo>
                <a:cubicBezTo>
                  <a:pt x="3001" y="22"/>
                  <a:pt x="3023" y="0"/>
                  <a:pt x="3051" y="0"/>
                </a:cubicBezTo>
                <a:cubicBezTo>
                  <a:pt x="3079" y="0"/>
                  <a:pt x="3101" y="22"/>
                  <a:pt x="3101" y="50"/>
                </a:cubicBezTo>
                <a:cubicBezTo>
                  <a:pt x="3101" y="77"/>
                  <a:pt x="3079" y="100"/>
                  <a:pt x="3051" y="100"/>
                </a:cubicBezTo>
                <a:close/>
                <a:moveTo>
                  <a:pt x="2851" y="100"/>
                </a:moveTo>
                <a:lnTo>
                  <a:pt x="2851" y="100"/>
                </a:lnTo>
                <a:cubicBezTo>
                  <a:pt x="2823" y="100"/>
                  <a:pt x="2801" y="77"/>
                  <a:pt x="2801" y="50"/>
                </a:cubicBezTo>
                <a:cubicBezTo>
                  <a:pt x="2801" y="22"/>
                  <a:pt x="2823" y="0"/>
                  <a:pt x="2851" y="0"/>
                </a:cubicBezTo>
                <a:cubicBezTo>
                  <a:pt x="2879" y="0"/>
                  <a:pt x="2901" y="22"/>
                  <a:pt x="2901" y="50"/>
                </a:cubicBezTo>
                <a:cubicBezTo>
                  <a:pt x="2901" y="77"/>
                  <a:pt x="2879" y="100"/>
                  <a:pt x="2851" y="100"/>
                </a:cubicBezTo>
                <a:close/>
                <a:moveTo>
                  <a:pt x="2651" y="100"/>
                </a:moveTo>
                <a:lnTo>
                  <a:pt x="2651" y="100"/>
                </a:lnTo>
                <a:cubicBezTo>
                  <a:pt x="2623" y="100"/>
                  <a:pt x="2601" y="77"/>
                  <a:pt x="2601" y="50"/>
                </a:cubicBezTo>
                <a:cubicBezTo>
                  <a:pt x="2601" y="22"/>
                  <a:pt x="2623" y="0"/>
                  <a:pt x="2651" y="0"/>
                </a:cubicBezTo>
                <a:cubicBezTo>
                  <a:pt x="2679" y="0"/>
                  <a:pt x="2701" y="22"/>
                  <a:pt x="2701" y="50"/>
                </a:cubicBezTo>
                <a:cubicBezTo>
                  <a:pt x="2701" y="77"/>
                  <a:pt x="2679" y="100"/>
                  <a:pt x="2651" y="100"/>
                </a:cubicBezTo>
                <a:close/>
                <a:moveTo>
                  <a:pt x="2451" y="100"/>
                </a:moveTo>
                <a:lnTo>
                  <a:pt x="2451" y="100"/>
                </a:lnTo>
                <a:cubicBezTo>
                  <a:pt x="2423" y="100"/>
                  <a:pt x="2401" y="77"/>
                  <a:pt x="2401" y="50"/>
                </a:cubicBezTo>
                <a:cubicBezTo>
                  <a:pt x="2401" y="22"/>
                  <a:pt x="2423" y="0"/>
                  <a:pt x="2451" y="0"/>
                </a:cubicBezTo>
                <a:cubicBezTo>
                  <a:pt x="2478" y="0"/>
                  <a:pt x="2501" y="22"/>
                  <a:pt x="2501" y="50"/>
                </a:cubicBezTo>
                <a:cubicBezTo>
                  <a:pt x="2501" y="77"/>
                  <a:pt x="2478" y="100"/>
                  <a:pt x="2451" y="100"/>
                </a:cubicBezTo>
                <a:close/>
                <a:moveTo>
                  <a:pt x="2251" y="100"/>
                </a:moveTo>
                <a:lnTo>
                  <a:pt x="2251" y="100"/>
                </a:lnTo>
                <a:cubicBezTo>
                  <a:pt x="2223" y="100"/>
                  <a:pt x="2201" y="77"/>
                  <a:pt x="2201" y="50"/>
                </a:cubicBezTo>
                <a:cubicBezTo>
                  <a:pt x="2201" y="22"/>
                  <a:pt x="2223" y="0"/>
                  <a:pt x="2251" y="0"/>
                </a:cubicBezTo>
                <a:cubicBezTo>
                  <a:pt x="2278" y="0"/>
                  <a:pt x="2301" y="22"/>
                  <a:pt x="2301" y="50"/>
                </a:cubicBezTo>
                <a:cubicBezTo>
                  <a:pt x="2301" y="77"/>
                  <a:pt x="2278" y="100"/>
                  <a:pt x="2251" y="100"/>
                </a:cubicBezTo>
                <a:close/>
                <a:moveTo>
                  <a:pt x="2051" y="100"/>
                </a:moveTo>
                <a:lnTo>
                  <a:pt x="2051" y="100"/>
                </a:lnTo>
                <a:cubicBezTo>
                  <a:pt x="2023" y="100"/>
                  <a:pt x="2001" y="77"/>
                  <a:pt x="2001" y="50"/>
                </a:cubicBezTo>
                <a:cubicBezTo>
                  <a:pt x="2001" y="22"/>
                  <a:pt x="2023" y="0"/>
                  <a:pt x="2051" y="0"/>
                </a:cubicBezTo>
                <a:cubicBezTo>
                  <a:pt x="2078" y="0"/>
                  <a:pt x="2101" y="22"/>
                  <a:pt x="2101" y="50"/>
                </a:cubicBezTo>
                <a:cubicBezTo>
                  <a:pt x="2101" y="77"/>
                  <a:pt x="2078" y="100"/>
                  <a:pt x="2051" y="100"/>
                </a:cubicBezTo>
                <a:close/>
                <a:moveTo>
                  <a:pt x="1851" y="100"/>
                </a:moveTo>
                <a:lnTo>
                  <a:pt x="1850" y="100"/>
                </a:lnTo>
                <a:cubicBezTo>
                  <a:pt x="1823" y="100"/>
                  <a:pt x="1800" y="77"/>
                  <a:pt x="1800" y="50"/>
                </a:cubicBezTo>
                <a:cubicBezTo>
                  <a:pt x="1800" y="22"/>
                  <a:pt x="1823" y="0"/>
                  <a:pt x="1850" y="0"/>
                </a:cubicBezTo>
                <a:lnTo>
                  <a:pt x="1851" y="0"/>
                </a:lnTo>
                <a:cubicBezTo>
                  <a:pt x="1878" y="0"/>
                  <a:pt x="1901" y="22"/>
                  <a:pt x="1901" y="50"/>
                </a:cubicBezTo>
                <a:cubicBezTo>
                  <a:pt x="1901" y="77"/>
                  <a:pt x="1878" y="100"/>
                  <a:pt x="1851" y="100"/>
                </a:cubicBezTo>
                <a:close/>
                <a:moveTo>
                  <a:pt x="1650" y="100"/>
                </a:moveTo>
                <a:lnTo>
                  <a:pt x="1650" y="100"/>
                </a:lnTo>
                <a:cubicBezTo>
                  <a:pt x="1623" y="100"/>
                  <a:pt x="1600" y="77"/>
                  <a:pt x="1600" y="50"/>
                </a:cubicBezTo>
                <a:cubicBezTo>
                  <a:pt x="1600" y="22"/>
                  <a:pt x="1623" y="0"/>
                  <a:pt x="1650" y="0"/>
                </a:cubicBezTo>
                <a:cubicBezTo>
                  <a:pt x="1678" y="0"/>
                  <a:pt x="1700" y="22"/>
                  <a:pt x="1700" y="50"/>
                </a:cubicBezTo>
                <a:cubicBezTo>
                  <a:pt x="1700" y="77"/>
                  <a:pt x="1678" y="100"/>
                  <a:pt x="1650" y="100"/>
                </a:cubicBezTo>
                <a:close/>
                <a:moveTo>
                  <a:pt x="1450" y="100"/>
                </a:moveTo>
                <a:lnTo>
                  <a:pt x="1450" y="100"/>
                </a:lnTo>
                <a:cubicBezTo>
                  <a:pt x="1423" y="100"/>
                  <a:pt x="1400" y="77"/>
                  <a:pt x="1400" y="50"/>
                </a:cubicBezTo>
                <a:cubicBezTo>
                  <a:pt x="1400" y="22"/>
                  <a:pt x="1423" y="0"/>
                  <a:pt x="1450" y="0"/>
                </a:cubicBezTo>
                <a:cubicBezTo>
                  <a:pt x="1478" y="0"/>
                  <a:pt x="1500" y="22"/>
                  <a:pt x="1500" y="50"/>
                </a:cubicBezTo>
                <a:cubicBezTo>
                  <a:pt x="1500" y="77"/>
                  <a:pt x="1478" y="100"/>
                  <a:pt x="1450" y="100"/>
                </a:cubicBezTo>
                <a:close/>
                <a:moveTo>
                  <a:pt x="1250" y="100"/>
                </a:moveTo>
                <a:lnTo>
                  <a:pt x="1250" y="100"/>
                </a:lnTo>
                <a:cubicBezTo>
                  <a:pt x="1223" y="100"/>
                  <a:pt x="1200" y="77"/>
                  <a:pt x="1200" y="50"/>
                </a:cubicBezTo>
                <a:cubicBezTo>
                  <a:pt x="1200" y="22"/>
                  <a:pt x="1223" y="0"/>
                  <a:pt x="1250" y="0"/>
                </a:cubicBezTo>
                <a:cubicBezTo>
                  <a:pt x="1278" y="0"/>
                  <a:pt x="1300" y="22"/>
                  <a:pt x="1300" y="50"/>
                </a:cubicBezTo>
                <a:cubicBezTo>
                  <a:pt x="1300" y="77"/>
                  <a:pt x="1278" y="100"/>
                  <a:pt x="1250" y="100"/>
                </a:cubicBezTo>
                <a:close/>
                <a:moveTo>
                  <a:pt x="1050" y="100"/>
                </a:moveTo>
                <a:lnTo>
                  <a:pt x="1050" y="100"/>
                </a:lnTo>
                <a:cubicBezTo>
                  <a:pt x="1022" y="100"/>
                  <a:pt x="1000" y="77"/>
                  <a:pt x="1000" y="50"/>
                </a:cubicBezTo>
                <a:cubicBezTo>
                  <a:pt x="1000" y="22"/>
                  <a:pt x="1022" y="0"/>
                  <a:pt x="1050" y="0"/>
                </a:cubicBezTo>
                <a:cubicBezTo>
                  <a:pt x="1078" y="0"/>
                  <a:pt x="1100" y="22"/>
                  <a:pt x="1100" y="50"/>
                </a:cubicBezTo>
                <a:cubicBezTo>
                  <a:pt x="1100" y="77"/>
                  <a:pt x="1078" y="100"/>
                  <a:pt x="1050" y="100"/>
                </a:cubicBezTo>
                <a:close/>
                <a:moveTo>
                  <a:pt x="850" y="100"/>
                </a:moveTo>
                <a:lnTo>
                  <a:pt x="850" y="100"/>
                </a:lnTo>
                <a:cubicBezTo>
                  <a:pt x="822" y="100"/>
                  <a:pt x="800" y="77"/>
                  <a:pt x="800" y="50"/>
                </a:cubicBezTo>
                <a:cubicBezTo>
                  <a:pt x="800" y="22"/>
                  <a:pt x="822" y="0"/>
                  <a:pt x="850" y="0"/>
                </a:cubicBezTo>
                <a:cubicBezTo>
                  <a:pt x="878" y="0"/>
                  <a:pt x="900" y="22"/>
                  <a:pt x="900" y="50"/>
                </a:cubicBezTo>
                <a:cubicBezTo>
                  <a:pt x="900" y="77"/>
                  <a:pt x="878" y="100"/>
                  <a:pt x="850" y="100"/>
                </a:cubicBezTo>
                <a:close/>
                <a:moveTo>
                  <a:pt x="650" y="100"/>
                </a:moveTo>
                <a:lnTo>
                  <a:pt x="650" y="100"/>
                </a:lnTo>
                <a:cubicBezTo>
                  <a:pt x="622" y="100"/>
                  <a:pt x="600" y="77"/>
                  <a:pt x="600" y="50"/>
                </a:cubicBezTo>
                <a:cubicBezTo>
                  <a:pt x="600" y="22"/>
                  <a:pt x="622" y="0"/>
                  <a:pt x="650" y="0"/>
                </a:cubicBezTo>
                <a:cubicBezTo>
                  <a:pt x="678" y="0"/>
                  <a:pt x="700" y="22"/>
                  <a:pt x="700" y="50"/>
                </a:cubicBezTo>
                <a:cubicBezTo>
                  <a:pt x="700" y="77"/>
                  <a:pt x="678" y="100"/>
                  <a:pt x="650" y="100"/>
                </a:cubicBezTo>
                <a:close/>
                <a:moveTo>
                  <a:pt x="450" y="100"/>
                </a:moveTo>
                <a:lnTo>
                  <a:pt x="450" y="100"/>
                </a:lnTo>
                <a:cubicBezTo>
                  <a:pt x="422" y="100"/>
                  <a:pt x="400" y="77"/>
                  <a:pt x="400" y="50"/>
                </a:cubicBezTo>
                <a:cubicBezTo>
                  <a:pt x="400" y="22"/>
                  <a:pt x="422" y="0"/>
                  <a:pt x="450" y="0"/>
                </a:cubicBezTo>
                <a:cubicBezTo>
                  <a:pt x="477" y="0"/>
                  <a:pt x="500" y="22"/>
                  <a:pt x="500" y="50"/>
                </a:cubicBezTo>
                <a:cubicBezTo>
                  <a:pt x="500" y="77"/>
                  <a:pt x="477" y="100"/>
                  <a:pt x="450" y="100"/>
                </a:cubicBezTo>
                <a:close/>
                <a:moveTo>
                  <a:pt x="250" y="100"/>
                </a:moveTo>
                <a:lnTo>
                  <a:pt x="250" y="100"/>
                </a:lnTo>
                <a:cubicBezTo>
                  <a:pt x="222" y="100"/>
                  <a:pt x="200" y="77"/>
                  <a:pt x="200" y="50"/>
                </a:cubicBezTo>
                <a:cubicBezTo>
                  <a:pt x="200" y="22"/>
                  <a:pt x="222" y="0"/>
                  <a:pt x="250" y="0"/>
                </a:cubicBezTo>
                <a:cubicBezTo>
                  <a:pt x="277" y="0"/>
                  <a:pt x="300" y="22"/>
                  <a:pt x="300" y="50"/>
                </a:cubicBezTo>
                <a:cubicBezTo>
                  <a:pt x="300" y="77"/>
                  <a:pt x="277" y="100"/>
                  <a:pt x="250" y="100"/>
                </a:cubicBezTo>
                <a:close/>
                <a:moveTo>
                  <a:pt x="50" y="100"/>
                </a:moveTo>
                <a:lnTo>
                  <a:pt x="50" y="100"/>
                </a:lnTo>
                <a:cubicBezTo>
                  <a:pt x="22" y="100"/>
                  <a:pt x="0" y="77"/>
                  <a:pt x="0" y="50"/>
                </a:cubicBezTo>
                <a:cubicBezTo>
                  <a:pt x="0" y="22"/>
                  <a:pt x="22" y="0"/>
                  <a:pt x="50" y="0"/>
                </a:cubicBezTo>
                <a:cubicBezTo>
                  <a:pt x="77" y="0"/>
                  <a:pt x="100" y="22"/>
                  <a:pt x="100" y="50"/>
                </a:cubicBezTo>
                <a:cubicBezTo>
                  <a:pt x="100" y="77"/>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22" name="Freeform 24"/>
          <p:cNvSpPr>
            <a:spLocks noEditPoints="1"/>
          </p:cNvSpPr>
          <p:nvPr/>
        </p:nvSpPr>
        <p:spPr bwMode="auto">
          <a:xfrm>
            <a:off x="644525" y="2090368"/>
            <a:ext cx="784225" cy="12700"/>
          </a:xfrm>
          <a:custGeom>
            <a:avLst/>
            <a:gdLst>
              <a:gd name="T0" fmla="*/ 96799966 w 6303"/>
              <a:gd name="T1" fmla="*/ 0 h 100"/>
              <a:gd name="T2" fmla="*/ 93703876 w 6303"/>
              <a:gd name="T3" fmla="*/ 1612900 h 100"/>
              <a:gd name="T4" fmla="*/ 93703876 w 6303"/>
              <a:gd name="T5" fmla="*/ 0 h 100"/>
              <a:gd name="T6" fmla="*/ 90592234 w 6303"/>
              <a:gd name="T7" fmla="*/ 1612900 h 100"/>
              <a:gd name="T8" fmla="*/ 91381809 w 6303"/>
              <a:gd name="T9" fmla="*/ 806450 h 100"/>
              <a:gd name="T10" fmla="*/ 86722121 w 6303"/>
              <a:gd name="T11" fmla="*/ 806450 h 100"/>
              <a:gd name="T12" fmla="*/ 87496144 w 6303"/>
              <a:gd name="T13" fmla="*/ 1612900 h 100"/>
              <a:gd name="T14" fmla="*/ 84400054 w 6303"/>
              <a:gd name="T15" fmla="*/ 0 h 100"/>
              <a:gd name="T16" fmla="*/ 81303964 w 6303"/>
              <a:gd name="T17" fmla="*/ 1612900 h 100"/>
              <a:gd name="T18" fmla="*/ 81303964 w 6303"/>
              <a:gd name="T19" fmla="*/ 0 h 100"/>
              <a:gd name="T20" fmla="*/ 78207750 w 6303"/>
              <a:gd name="T21" fmla="*/ 1612900 h 100"/>
              <a:gd name="T22" fmla="*/ 78981772 w 6303"/>
              <a:gd name="T23" fmla="*/ 806450 h 100"/>
              <a:gd name="T24" fmla="*/ 74337637 w 6303"/>
              <a:gd name="T25" fmla="*/ 806450 h 100"/>
              <a:gd name="T26" fmla="*/ 75111660 w 6303"/>
              <a:gd name="T27" fmla="*/ 1612900 h 100"/>
              <a:gd name="T28" fmla="*/ 72015570 w 6303"/>
              <a:gd name="T29" fmla="*/ 0 h 100"/>
              <a:gd name="T30" fmla="*/ 68919480 w 6303"/>
              <a:gd name="T31" fmla="*/ 1612900 h 100"/>
              <a:gd name="T32" fmla="*/ 68919480 w 6303"/>
              <a:gd name="T33" fmla="*/ 0 h 100"/>
              <a:gd name="T34" fmla="*/ 65823390 w 6303"/>
              <a:gd name="T35" fmla="*/ 1612900 h 100"/>
              <a:gd name="T36" fmla="*/ 66597412 w 6303"/>
              <a:gd name="T37" fmla="*/ 806450 h 100"/>
              <a:gd name="T38" fmla="*/ 61953153 w 6303"/>
              <a:gd name="T39" fmla="*/ 806450 h 100"/>
              <a:gd name="T40" fmla="*/ 62727300 w 6303"/>
              <a:gd name="T41" fmla="*/ 1612900 h 100"/>
              <a:gd name="T42" fmla="*/ 59615657 w 6303"/>
              <a:gd name="T43" fmla="*/ 0 h 100"/>
              <a:gd name="T44" fmla="*/ 56519567 w 6303"/>
              <a:gd name="T45" fmla="*/ 1612900 h 100"/>
              <a:gd name="T46" fmla="*/ 56519567 w 6303"/>
              <a:gd name="T47" fmla="*/ 0 h 100"/>
              <a:gd name="T48" fmla="*/ 53423477 w 6303"/>
              <a:gd name="T49" fmla="*/ 1612900 h 100"/>
              <a:gd name="T50" fmla="*/ 54197500 w 6303"/>
              <a:gd name="T51" fmla="*/ 806450 h 100"/>
              <a:gd name="T52" fmla="*/ 49553241 w 6303"/>
              <a:gd name="T53" fmla="*/ 806450 h 100"/>
              <a:gd name="T54" fmla="*/ 50327263 w 6303"/>
              <a:gd name="T55" fmla="*/ 1612900 h 100"/>
              <a:gd name="T56" fmla="*/ 47231173 w 6303"/>
              <a:gd name="T57" fmla="*/ 0 h 100"/>
              <a:gd name="T58" fmla="*/ 44135083 w 6303"/>
              <a:gd name="T59" fmla="*/ 1612900 h 100"/>
              <a:gd name="T60" fmla="*/ 44135083 w 6303"/>
              <a:gd name="T61" fmla="*/ 0 h 100"/>
              <a:gd name="T62" fmla="*/ 41038993 w 6303"/>
              <a:gd name="T63" fmla="*/ 1612900 h 100"/>
              <a:gd name="T64" fmla="*/ 41813016 w 6303"/>
              <a:gd name="T65" fmla="*/ 806450 h 100"/>
              <a:gd name="T66" fmla="*/ 37168881 w 6303"/>
              <a:gd name="T67" fmla="*/ 806450 h 100"/>
              <a:gd name="T68" fmla="*/ 37942903 w 6303"/>
              <a:gd name="T69" fmla="*/ 1612900 h 100"/>
              <a:gd name="T70" fmla="*/ 34846689 w 6303"/>
              <a:gd name="T71" fmla="*/ 0 h 100"/>
              <a:gd name="T72" fmla="*/ 31750599 w 6303"/>
              <a:gd name="T73" fmla="*/ 1612900 h 100"/>
              <a:gd name="T74" fmla="*/ 31750599 w 6303"/>
              <a:gd name="T75" fmla="*/ 0 h 100"/>
              <a:gd name="T76" fmla="*/ 28639081 w 6303"/>
              <a:gd name="T77" fmla="*/ 1612900 h 100"/>
              <a:gd name="T78" fmla="*/ 29428531 w 6303"/>
              <a:gd name="T79" fmla="*/ 806450 h 100"/>
              <a:gd name="T80" fmla="*/ 24768844 w 6303"/>
              <a:gd name="T81" fmla="*/ 806450 h 100"/>
              <a:gd name="T82" fmla="*/ 25542991 w 6303"/>
              <a:gd name="T83" fmla="*/ 1612900 h 100"/>
              <a:gd name="T84" fmla="*/ 22446776 w 6303"/>
              <a:gd name="T85" fmla="*/ 0 h 100"/>
              <a:gd name="T86" fmla="*/ 19350687 w 6303"/>
              <a:gd name="T87" fmla="*/ 1612900 h 100"/>
              <a:gd name="T88" fmla="*/ 19350687 w 6303"/>
              <a:gd name="T89" fmla="*/ 0 h 100"/>
              <a:gd name="T90" fmla="*/ 16254597 w 6303"/>
              <a:gd name="T91" fmla="*/ 1612900 h 100"/>
              <a:gd name="T92" fmla="*/ 17028619 w 6303"/>
              <a:gd name="T93" fmla="*/ 806450 h 100"/>
              <a:gd name="T94" fmla="*/ 12384484 w 6303"/>
              <a:gd name="T95" fmla="*/ 806450 h 100"/>
              <a:gd name="T96" fmla="*/ 13158507 w 6303"/>
              <a:gd name="T97" fmla="*/ 1612900 h 100"/>
              <a:gd name="T98" fmla="*/ 10062417 w 6303"/>
              <a:gd name="T99" fmla="*/ 0 h 100"/>
              <a:gd name="T100" fmla="*/ 6966202 w 6303"/>
              <a:gd name="T101" fmla="*/ 1612900 h 100"/>
              <a:gd name="T102" fmla="*/ 6966202 w 6303"/>
              <a:gd name="T103" fmla="*/ 0 h 100"/>
              <a:gd name="T104" fmla="*/ 3870112 w 6303"/>
              <a:gd name="T105" fmla="*/ 1612900 h 100"/>
              <a:gd name="T106" fmla="*/ 4644135 w 6303"/>
              <a:gd name="T107" fmla="*/ 806450 h 100"/>
              <a:gd name="T108" fmla="*/ 0 w 6303"/>
              <a:gd name="T109" fmla="*/ 806450 h 100"/>
              <a:gd name="T110" fmla="*/ 774022 w 6303"/>
              <a:gd name="T111" fmla="*/ 161290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03" h="100">
                <a:moveTo>
                  <a:pt x="6253" y="100"/>
                </a:moveTo>
                <a:lnTo>
                  <a:pt x="6253" y="100"/>
                </a:lnTo>
                <a:cubicBezTo>
                  <a:pt x="6225" y="100"/>
                  <a:pt x="6203" y="77"/>
                  <a:pt x="6203" y="50"/>
                </a:cubicBezTo>
                <a:cubicBezTo>
                  <a:pt x="6203" y="22"/>
                  <a:pt x="6225" y="0"/>
                  <a:pt x="6253" y="0"/>
                </a:cubicBezTo>
                <a:cubicBezTo>
                  <a:pt x="6280" y="0"/>
                  <a:pt x="6303" y="22"/>
                  <a:pt x="6303" y="50"/>
                </a:cubicBezTo>
                <a:cubicBezTo>
                  <a:pt x="6303" y="77"/>
                  <a:pt x="6280" y="100"/>
                  <a:pt x="6253" y="100"/>
                </a:cubicBezTo>
                <a:close/>
                <a:moveTo>
                  <a:pt x="6053" y="100"/>
                </a:moveTo>
                <a:lnTo>
                  <a:pt x="6053" y="100"/>
                </a:lnTo>
                <a:cubicBezTo>
                  <a:pt x="6025" y="100"/>
                  <a:pt x="6003" y="77"/>
                  <a:pt x="6003" y="50"/>
                </a:cubicBezTo>
                <a:cubicBezTo>
                  <a:pt x="6003" y="22"/>
                  <a:pt x="6025" y="0"/>
                  <a:pt x="6053" y="0"/>
                </a:cubicBezTo>
                <a:cubicBezTo>
                  <a:pt x="6080" y="0"/>
                  <a:pt x="6103" y="22"/>
                  <a:pt x="6103" y="50"/>
                </a:cubicBezTo>
                <a:cubicBezTo>
                  <a:pt x="6103" y="77"/>
                  <a:pt x="6080" y="100"/>
                  <a:pt x="6053" y="100"/>
                </a:cubicBezTo>
                <a:close/>
                <a:moveTo>
                  <a:pt x="5853" y="100"/>
                </a:moveTo>
                <a:lnTo>
                  <a:pt x="5852" y="100"/>
                </a:lnTo>
                <a:cubicBezTo>
                  <a:pt x="5825" y="100"/>
                  <a:pt x="5802" y="77"/>
                  <a:pt x="5802" y="50"/>
                </a:cubicBezTo>
                <a:cubicBezTo>
                  <a:pt x="5802" y="22"/>
                  <a:pt x="5825" y="0"/>
                  <a:pt x="5852" y="0"/>
                </a:cubicBezTo>
                <a:lnTo>
                  <a:pt x="5853" y="0"/>
                </a:lnTo>
                <a:cubicBezTo>
                  <a:pt x="5880" y="0"/>
                  <a:pt x="5903" y="22"/>
                  <a:pt x="5903" y="50"/>
                </a:cubicBezTo>
                <a:cubicBezTo>
                  <a:pt x="5903" y="77"/>
                  <a:pt x="5880" y="100"/>
                  <a:pt x="5853" y="100"/>
                </a:cubicBezTo>
                <a:close/>
                <a:moveTo>
                  <a:pt x="5652" y="100"/>
                </a:moveTo>
                <a:lnTo>
                  <a:pt x="5652" y="100"/>
                </a:lnTo>
                <a:cubicBezTo>
                  <a:pt x="5625" y="100"/>
                  <a:pt x="5602" y="77"/>
                  <a:pt x="5602" y="50"/>
                </a:cubicBezTo>
                <a:cubicBezTo>
                  <a:pt x="5602" y="22"/>
                  <a:pt x="5625" y="0"/>
                  <a:pt x="5652" y="0"/>
                </a:cubicBezTo>
                <a:cubicBezTo>
                  <a:pt x="5680" y="0"/>
                  <a:pt x="5702" y="22"/>
                  <a:pt x="5702" y="50"/>
                </a:cubicBezTo>
                <a:cubicBezTo>
                  <a:pt x="5702" y="77"/>
                  <a:pt x="5680" y="100"/>
                  <a:pt x="5652" y="100"/>
                </a:cubicBezTo>
                <a:close/>
                <a:moveTo>
                  <a:pt x="5452" y="100"/>
                </a:moveTo>
                <a:lnTo>
                  <a:pt x="5452" y="100"/>
                </a:lnTo>
                <a:cubicBezTo>
                  <a:pt x="5425" y="100"/>
                  <a:pt x="5402" y="77"/>
                  <a:pt x="5402" y="50"/>
                </a:cubicBezTo>
                <a:cubicBezTo>
                  <a:pt x="5402" y="22"/>
                  <a:pt x="5425" y="0"/>
                  <a:pt x="5452" y="0"/>
                </a:cubicBezTo>
                <a:cubicBezTo>
                  <a:pt x="5480" y="0"/>
                  <a:pt x="5502" y="22"/>
                  <a:pt x="5502" y="50"/>
                </a:cubicBezTo>
                <a:cubicBezTo>
                  <a:pt x="5502" y="77"/>
                  <a:pt x="5480" y="100"/>
                  <a:pt x="5452" y="100"/>
                </a:cubicBezTo>
                <a:close/>
                <a:moveTo>
                  <a:pt x="5252" y="100"/>
                </a:moveTo>
                <a:lnTo>
                  <a:pt x="5252" y="100"/>
                </a:lnTo>
                <a:cubicBezTo>
                  <a:pt x="5225" y="100"/>
                  <a:pt x="5202" y="77"/>
                  <a:pt x="5202" y="50"/>
                </a:cubicBezTo>
                <a:cubicBezTo>
                  <a:pt x="5202" y="22"/>
                  <a:pt x="5225" y="0"/>
                  <a:pt x="5252" y="0"/>
                </a:cubicBezTo>
                <a:cubicBezTo>
                  <a:pt x="5280" y="0"/>
                  <a:pt x="5302" y="22"/>
                  <a:pt x="5302" y="50"/>
                </a:cubicBezTo>
                <a:cubicBezTo>
                  <a:pt x="5302" y="77"/>
                  <a:pt x="5280" y="100"/>
                  <a:pt x="5252" y="100"/>
                </a:cubicBezTo>
                <a:close/>
                <a:moveTo>
                  <a:pt x="5052" y="100"/>
                </a:moveTo>
                <a:lnTo>
                  <a:pt x="5052" y="100"/>
                </a:lnTo>
                <a:cubicBezTo>
                  <a:pt x="5024" y="100"/>
                  <a:pt x="5002" y="77"/>
                  <a:pt x="5002" y="50"/>
                </a:cubicBezTo>
                <a:cubicBezTo>
                  <a:pt x="5002" y="22"/>
                  <a:pt x="5024" y="0"/>
                  <a:pt x="5052" y="0"/>
                </a:cubicBezTo>
                <a:cubicBezTo>
                  <a:pt x="5080" y="0"/>
                  <a:pt x="5102" y="22"/>
                  <a:pt x="5102" y="50"/>
                </a:cubicBezTo>
                <a:cubicBezTo>
                  <a:pt x="5102" y="77"/>
                  <a:pt x="5080" y="100"/>
                  <a:pt x="5052" y="100"/>
                </a:cubicBezTo>
                <a:close/>
                <a:moveTo>
                  <a:pt x="4852" y="100"/>
                </a:moveTo>
                <a:lnTo>
                  <a:pt x="4852" y="100"/>
                </a:lnTo>
                <a:cubicBezTo>
                  <a:pt x="4824" y="100"/>
                  <a:pt x="4802" y="77"/>
                  <a:pt x="4802" y="50"/>
                </a:cubicBezTo>
                <a:cubicBezTo>
                  <a:pt x="4802" y="22"/>
                  <a:pt x="4824" y="0"/>
                  <a:pt x="4852" y="0"/>
                </a:cubicBezTo>
                <a:cubicBezTo>
                  <a:pt x="4880" y="0"/>
                  <a:pt x="4902" y="22"/>
                  <a:pt x="4902" y="50"/>
                </a:cubicBezTo>
                <a:cubicBezTo>
                  <a:pt x="4902" y="77"/>
                  <a:pt x="4880" y="100"/>
                  <a:pt x="4852" y="100"/>
                </a:cubicBezTo>
                <a:close/>
                <a:moveTo>
                  <a:pt x="4652" y="100"/>
                </a:moveTo>
                <a:lnTo>
                  <a:pt x="4652" y="100"/>
                </a:lnTo>
                <a:cubicBezTo>
                  <a:pt x="4624" y="100"/>
                  <a:pt x="4602" y="77"/>
                  <a:pt x="4602" y="50"/>
                </a:cubicBezTo>
                <a:cubicBezTo>
                  <a:pt x="4602" y="22"/>
                  <a:pt x="4624" y="0"/>
                  <a:pt x="4652" y="0"/>
                </a:cubicBezTo>
                <a:cubicBezTo>
                  <a:pt x="4680" y="0"/>
                  <a:pt x="4702" y="22"/>
                  <a:pt x="4702" y="50"/>
                </a:cubicBezTo>
                <a:cubicBezTo>
                  <a:pt x="4702" y="77"/>
                  <a:pt x="4680" y="100"/>
                  <a:pt x="4652" y="100"/>
                </a:cubicBezTo>
                <a:close/>
                <a:moveTo>
                  <a:pt x="4452" y="100"/>
                </a:moveTo>
                <a:lnTo>
                  <a:pt x="4452" y="100"/>
                </a:lnTo>
                <a:cubicBezTo>
                  <a:pt x="4424" y="100"/>
                  <a:pt x="4402" y="77"/>
                  <a:pt x="4402" y="50"/>
                </a:cubicBezTo>
                <a:cubicBezTo>
                  <a:pt x="4402" y="22"/>
                  <a:pt x="4424" y="0"/>
                  <a:pt x="4452" y="0"/>
                </a:cubicBezTo>
                <a:cubicBezTo>
                  <a:pt x="4480" y="0"/>
                  <a:pt x="4502" y="22"/>
                  <a:pt x="4502" y="50"/>
                </a:cubicBezTo>
                <a:cubicBezTo>
                  <a:pt x="4502" y="77"/>
                  <a:pt x="4480" y="100"/>
                  <a:pt x="4452" y="100"/>
                </a:cubicBezTo>
                <a:close/>
                <a:moveTo>
                  <a:pt x="4252" y="100"/>
                </a:moveTo>
                <a:lnTo>
                  <a:pt x="4252" y="100"/>
                </a:lnTo>
                <a:cubicBezTo>
                  <a:pt x="4224" y="100"/>
                  <a:pt x="4202" y="77"/>
                  <a:pt x="4202" y="50"/>
                </a:cubicBezTo>
                <a:cubicBezTo>
                  <a:pt x="4202" y="22"/>
                  <a:pt x="4224" y="0"/>
                  <a:pt x="4252" y="0"/>
                </a:cubicBezTo>
                <a:cubicBezTo>
                  <a:pt x="4279" y="0"/>
                  <a:pt x="4302" y="22"/>
                  <a:pt x="4302" y="50"/>
                </a:cubicBezTo>
                <a:cubicBezTo>
                  <a:pt x="4302" y="77"/>
                  <a:pt x="4279" y="100"/>
                  <a:pt x="4252" y="100"/>
                </a:cubicBezTo>
                <a:close/>
                <a:moveTo>
                  <a:pt x="4052" y="100"/>
                </a:moveTo>
                <a:lnTo>
                  <a:pt x="4052" y="100"/>
                </a:lnTo>
                <a:cubicBezTo>
                  <a:pt x="4024" y="100"/>
                  <a:pt x="4002" y="77"/>
                  <a:pt x="4002" y="50"/>
                </a:cubicBezTo>
                <a:cubicBezTo>
                  <a:pt x="4002" y="22"/>
                  <a:pt x="4024" y="0"/>
                  <a:pt x="4052" y="0"/>
                </a:cubicBezTo>
                <a:cubicBezTo>
                  <a:pt x="4079" y="0"/>
                  <a:pt x="4102" y="22"/>
                  <a:pt x="4102" y="50"/>
                </a:cubicBezTo>
                <a:cubicBezTo>
                  <a:pt x="4102" y="77"/>
                  <a:pt x="4079" y="100"/>
                  <a:pt x="4052" y="100"/>
                </a:cubicBezTo>
                <a:close/>
                <a:moveTo>
                  <a:pt x="3852" y="100"/>
                </a:moveTo>
                <a:lnTo>
                  <a:pt x="3851" y="100"/>
                </a:lnTo>
                <a:cubicBezTo>
                  <a:pt x="3824" y="100"/>
                  <a:pt x="3801" y="77"/>
                  <a:pt x="3801" y="50"/>
                </a:cubicBezTo>
                <a:cubicBezTo>
                  <a:pt x="3801" y="22"/>
                  <a:pt x="3824" y="0"/>
                  <a:pt x="3851" y="0"/>
                </a:cubicBezTo>
                <a:lnTo>
                  <a:pt x="3852" y="0"/>
                </a:lnTo>
                <a:cubicBezTo>
                  <a:pt x="3879" y="0"/>
                  <a:pt x="3902" y="22"/>
                  <a:pt x="3902" y="50"/>
                </a:cubicBezTo>
                <a:cubicBezTo>
                  <a:pt x="3902" y="77"/>
                  <a:pt x="3879" y="100"/>
                  <a:pt x="3852" y="100"/>
                </a:cubicBezTo>
                <a:close/>
                <a:moveTo>
                  <a:pt x="3651" y="100"/>
                </a:moveTo>
                <a:lnTo>
                  <a:pt x="3651" y="100"/>
                </a:lnTo>
                <a:cubicBezTo>
                  <a:pt x="3624" y="100"/>
                  <a:pt x="3601" y="77"/>
                  <a:pt x="3601" y="50"/>
                </a:cubicBezTo>
                <a:cubicBezTo>
                  <a:pt x="3601" y="22"/>
                  <a:pt x="3624" y="0"/>
                  <a:pt x="3651" y="0"/>
                </a:cubicBezTo>
                <a:cubicBezTo>
                  <a:pt x="3679" y="0"/>
                  <a:pt x="3701" y="22"/>
                  <a:pt x="3701" y="50"/>
                </a:cubicBezTo>
                <a:cubicBezTo>
                  <a:pt x="3701" y="77"/>
                  <a:pt x="3679" y="100"/>
                  <a:pt x="3651" y="100"/>
                </a:cubicBezTo>
                <a:close/>
                <a:moveTo>
                  <a:pt x="3451" y="100"/>
                </a:moveTo>
                <a:lnTo>
                  <a:pt x="3451" y="100"/>
                </a:lnTo>
                <a:cubicBezTo>
                  <a:pt x="3424" y="100"/>
                  <a:pt x="3401" y="77"/>
                  <a:pt x="3401" y="50"/>
                </a:cubicBezTo>
                <a:cubicBezTo>
                  <a:pt x="3401" y="22"/>
                  <a:pt x="3424" y="0"/>
                  <a:pt x="3451" y="0"/>
                </a:cubicBezTo>
                <a:cubicBezTo>
                  <a:pt x="3479" y="0"/>
                  <a:pt x="3501" y="22"/>
                  <a:pt x="3501" y="50"/>
                </a:cubicBezTo>
                <a:cubicBezTo>
                  <a:pt x="3501" y="77"/>
                  <a:pt x="3479" y="100"/>
                  <a:pt x="3451" y="100"/>
                </a:cubicBezTo>
                <a:close/>
                <a:moveTo>
                  <a:pt x="3251" y="100"/>
                </a:moveTo>
                <a:lnTo>
                  <a:pt x="3251" y="100"/>
                </a:lnTo>
                <a:cubicBezTo>
                  <a:pt x="3224" y="100"/>
                  <a:pt x="3201" y="77"/>
                  <a:pt x="3201" y="50"/>
                </a:cubicBezTo>
                <a:cubicBezTo>
                  <a:pt x="3201" y="22"/>
                  <a:pt x="3224" y="0"/>
                  <a:pt x="3251" y="0"/>
                </a:cubicBezTo>
                <a:cubicBezTo>
                  <a:pt x="3279" y="0"/>
                  <a:pt x="3301" y="22"/>
                  <a:pt x="3301" y="50"/>
                </a:cubicBezTo>
                <a:cubicBezTo>
                  <a:pt x="3301" y="77"/>
                  <a:pt x="3279" y="100"/>
                  <a:pt x="3251" y="100"/>
                </a:cubicBezTo>
                <a:close/>
                <a:moveTo>
                  <a:pt x="3051" y="100"/>
                </a:moveTo>
                <a:lnTo>
                  <a:pt x="3051" y="100"/>
                </a:lnTo>
                <a:cubicBezTo>
                  <a:pt x="3023" y="100"/>
                  <a:pt x="3001" y="77"/>
                  <a:pt x="3001" y="50"/>
                </a:cubicBezTo>
                <a:cubicBezTo>
                  <a:pt x="3001" y="22"/>
                  <a:pt x="3023" y="0"/>
                  <a:pt x="3051" y="0"/>
                </a:cubicBezTo>
                <a:cubicBezTo>
                  <a:pt x="3079" y="0"/>
                  <a:pt x="3101" y="22"/>
                  <a:pt x="3101" y="50"/>
                </a:cubicBezTo>
                <a:cubicBezTo>
                  <a:pt x="3101" y="77"/>
                  <a:pt x="3079" y="100"/>
                  <a:pt x="3051" y="100"/>
                </a:cubicBezTo>
                <a:close/>
                <a:moveTo>
                  <a:pt x="2851" y="100"/>
                </a:moveTo>
                <a:lnTo>
                  <a:pt x="2851" y="100"/>
                </a:lnTo>
                <a:cubicBezTo>
                  <a:pt x="2823" y="100"/>
                  <a:pt x="2801" y="77"/>
                  <a:pt x="2801" y="50"/>
                </a:cubicBezTo>
                <a:cubicBezTo>
                  <a:pt x="2801" y="22"/>
                  <a:pt x="2823" y="0"/>
                  <a:pt x="2851" y="0"/>
                </a:cubicBezTo>
                <a:cubicBezTo>
                  <a:pt x="2879" y="0"/>
                  <a:pt x="2901" y="22"/>
                  <a:pt x="2901" y="50"/>
                </a:cubicBezTo>
                <a:cubicBezTo>
                  <a:pt x="2901" y="77"/>
                  <a:pt x="2879" y="100"/>
                  <a:pt x="2851" y="100"/>
                </a:cubicBezTo>
                <a:close/>
                <a:moveTo>
                  <a:pt x="2651" y="100"/>
                </a:moveTo>
                <a:lnTo>
                  <a:pt x="2651" y="100"/>
                </a:lnTo>
                <a:cubicBezTo>
                  <a:pt x="2623" y="100"/>
                  <a:pt x="2601" y="77"/>
                  <a:pt x="2601" y="50"/>
                </a:cubicBezTo>
                <a:cubicBezTo>
                  <a:pt x="2601" y="22"/>
                  <a:pt x="2623" y="0"/>
                  <a:pt x="2651" y="0"/>
                </a:cubicBezTo>
                <a:cubicBezTo>
                  <a:pt x="2679" y="0"/>
                  <a:pt x="2701" y="22"/>
                  <a:pt x="2701" y="50"/>
                </a:cubicBezTo>
                <a:cubicBezTo>
                  <a:pt x="2701" y="77"/>
                  <a:pt x="2679" y="100"/>
                  <a:pt x="2651" y="100"/>
                </a:cubicBezTo>
                <a:close/>
                <a:moveTo>
                  <a:pt x="2451" y="100"/>
                </a:moveTo>
                <a:lnTo>
                  <a:pt x="2451" y="100"/>
                </a:lnTo>
                <a:cubicBezTo>
                  <a:pt x="2423" y="100"/>
                  <a:pt x="2401" y="77"/>
                  <a:pt x="2401" y="50"/>
                </a:cubicBezTo>
                <a:cubicBezTo>
                  <a:pt x="2401" y="22"/>
                  <a:pt x="2423" y="0"/>
                  <a:pt x="2451" y="0"/>
                </a:cubicBezTo>
                <a:cubicBezTo>
                  <a:pt x="2478" y="0"/>
                  <a:pt x="2501" y="22"/>
                  <a:pt x="2501" y="50"/>
                </a:cubicBezTo>
                <a:cubicBezTo>
                  <a:pt x="2501" y="77"/>
                  <a:pt x="2478" y="100"/>
                  <a:pt x="2451" y="100"/>
                </a:cubicBezTo>
                <a:close/>
                <a:moveTo>
                  <a:pt x="2251" y="100"/>
                </a:moveTo>
                <a:lnTo>
                  <a:pt x="2251" y="100"/>
                </a:lnTo>
                <a:cubicBezTo>
                  <a:pt x="2223" y="100"/>
                  <a:pt x="2201" y="77"/>
                  <a:pt x="2201" y="50"/>
                </a:cubicBezTo>
                <a:cubicBezTo>
                  <a:pt x="2201" y="22"/>
                  <a:pt x="2223" y="0"/>
                  <a:pt x="2251" y="0"/>
                </a:cubicBezTo>
                <a:cubicBezTo>
                  <a:pt x="2278" y="0"/>
                  <a:pt x="2301" y="22"/>
                  <a:pt x="2301" y="50"/>
                </a:cubicBezTo>
                <a:cubicBezTo>
                  <a:pt x="2301" y="77"/>
                  <a:pt x="2278" y="100"/>
                  <a:pt x="2251" y="100"/>
                </a:cubicBezTo>
                <a:close/>
                <a:moveTo>
                  <a:pt x="2051" y="100"/>
                </a:moveTo>
                <a:lnTo>
                  <a:pt x="2051" y="100"/>
                </a:lnTo>
                <a:cubicBezTo>
                  <a:pt x="2023" y="100"/>
                  <a:pt x="2001" y="77"/>
                  <a:pt x="2001" y="50"/>
                </a:cubicBezTo>
                <a:cubicBezTo>
                  <a:pt x="2001" y="22"/>
                  <a:pt x="2023" y="0"/>
                  <a:pt x="2051" y="0"/>
                </a:cubicBezTo>
                <a:cubicBezTo>
                  <a:pt x="2078" y="0"/>
                  <a:pt x="2101" y="22"/>
                  <a:pt x="2101" y="50"/>
                </a:cubicBezTo>
                <a:cubicBezTo>
                  <a:pt x="2101" y="77"/>
                  <a:pt x="2078" y="100"/>
                  <a:pt x="2051" y="100"/>
                </a:cubicBezTo>
                <a:close/>
                <a:moveTo>
                  <a:pt x="1851" y="100"/>
                </a:moveTo>
                <a:lnTo>
                  <a:pt x="1850" y="100"/>
                </a:lnTo>
                <a:cubicBezTo>
                  <a:pt x="1823" y="100"/>
                  <a:pt x="1800" y="77"/>
                  <a:pt x="1800" y="50"/>
                </a:cubicBezTo>
                <a:cubicBezTo>
                  <a:pt x="1800" y="22"/>
                  <a:pt x="1823" y="0"/>
                  <a:pt x="1850" y="0"/>
                </a:cubicBezTo>
                <a:lnTo>
                  <a:pt x="1851" y="0"/>
                </a:lnTo>
                <a:cubicBezTo>
                  <a:pt x="1878" y="0"/>
                  <a:pt x="1901" y="22"/>
                  <a:pt x="1901" y="50"/>
                </a:cubicBezTo>
                <a:cubicBezTo>
                  <a:pt x="1901" y="77"/>
                  <a:pt x="1878" y="100"/>
                  <a:pt x="1851" y="100"/>
                </a:cubicBezTo>
                <a:close/>
                <a:moveTo>
                  <a:pt x="1650" y="100"/>
                </a:moveTo>
                <a:lnTo>
                  <a:pt x="1650" y="100"/>
                </a:lnTo>
                <a:cubicBezTo>
                  <a:pt x="1623" y="100"/>
                  <a:pt x="1600" y="77"/>
                  <a:pt x="1600" y="50"/>
                </a:cubicBezTo>
                <a:cubicBezTo>
                  <a:pt x="1600" y="22"/>
                  <a:pt x="1623" y="0"/>
                  <a:pt x="1650" y="0"/>
                </a:cubicBezTo>
                <a:cubicBezTo>
                  <a:pt x="1678" y="0"/>
                  <a:pt x="1700" y="22"/>
                  <a:pt x="1700" y="50"/>
                </a:cubicBezTo>
                <a:cubicBezTo>
                  <a:pt x="1700" y="77"/>
                  <a:pt x="1678" y="100"/>
                  <a:pt x="1650" y="100"/>
                </a:cubicBezTo>
                <a:close/>
                <a:moveTo>
                  <a:pt x="1450" y="100"/>
                </a:moveTo>
                <a:lnTo>
                  <a:pt x="1450" y="100"/>
                </a:lnTo>
                <a:cubicBezTo>
                  <a:pt x="1423" y="100"/>
                  <a:pt x="1400" y="77"/>
                  <a:pt x="1400" y="50"/>
                </a:cubicBezTo>
                <a:cubicBezTo>
                  <a:pt x="1400" y="22"/>
                  <a:pt x="1423" y="0"/>
                  <a:pt x="1450" y="0"/>
                </a:cubicBezTo>
                <a:cubicBezTo>
                  <a:pt x="1478" y="0"/>
                  <a:pt x="1500" y="22"/>
                  <a:pt x="1500" y="50"/>
                </a:cubicBezTo>
                <a:cubicBezTo>
                  <a:pt x="1500" y="77"/>
                  <a:pt x="1478" y="100"/>
                  <a:pt x="1450" y="100"/>
                </a:cubicBezTo>
                <a:close/>
                <a:moveTo>
                  <a:pt x="1250" y="100"/>
                </a:moveTo>
                <a:lnTo>
                  <a:pt x="1250" y="100"/>
                </a:lnTo>
                <a:cubicBezTo>
                  <a:pt x="1223" y="100"/>
                  <a:pt x="1200" y="77"/>
                  <a:pt x="1200" y="50"/>
                </a:cubicBezTo>
                <a:cubicBezTo>
                  <a:pt x="1200" y="22"/>
                  <a:pt x="1223" y="0"/>
                  <a:pt x="1250" y="0"/>
                </a:cubicBezTo>
                <a:cubicBezTo>
                  <a:pt x="1278" y="0"/>
                  <a:pt x="1300" y="22"/>
                  <a:pt x="1300" y="50"/>
                </a:cubicBezTo>
                <a:cubicBezTo>
                  <a:pt x="1300" y="77"/>
                  <a:pt x="1278" y="100"/>
                  <a:pt x="1250" y="100"/>
                </a:cubicBezTo>
                <a:close/>
                <a:moveTo>
                  <a:pt x="1050" y="100"/>
                </a:moveTo>
                <a:lnTo>
                  <a:pt x="1050" y="100"/>
                </a:lnTo>
                <a:cubicBezTo>
                  <a:pt x="1022" y="100"/>
                  <a:pt x="1000" y="77"/>
                  <a:pt x="1000" y="50"/>
                </a:cubicBezTo>
                <a:cubicBezTo>
                  <a:pt x="1000" y="22"/>
                  <a:pt x="1022" y="0"/>
                  <a:pt x="1050" y="0"/>
                </a:cubicBezTo>
                <a:cubicBezTo>
                  <a:pt x="1078" y="0"/>
                  <a:pt x="1100" y="22"/>
                  <a:pt x="1100" y="50"/>
                </a:cubicBezTo>
                <a:cubicBezTo>
                  <a:pt x="1100" y="77"/>
                  <a:pt x="1078" y="100"/>
                  <a:pt x="1050" y="100"/>
                </a:cubicBezTo>
                <a:close/>
                <a:moveTo>
                  <a:pt x="850" y="100"/>
                </a:moveTo>
                <a:lnTo>
                  <a:pt x="850" y="100"/>
                </a:lnTo>
                <a:cubicBezTo>
                  <a:pt x="822" y="100"/>
                  <a:pt x="800" y="77"/>
                  <a:pt x="800" y="50"/>
                </a:cubicBezTo>
                <a:cubicBezTo>
                  <a:pt x="800" y="22"/>
                  <a:pt x="822" y="0"/>
                  <a:pt x="850" y="0"/>
                </a:cubicBezTo>
                <a:cubicBezTo>
                  <a:pt x="878" y="0"/>
                  <a:pt x="900" y="22"/>
                  <a:pt x="900" y="50"/>
                </a:cubicBezTo>
                <a:cubicBezTo>
                  <a:pt x="900" y="77"/>
                  <a:pt x="878" y="100"/>
                  <a:pt x="850" y="100"/>
                </a:cubicBezTo>
                <a:close/>
                <a:moveTo>
                  <a:pt x="650" y="100"/>
                </a:moveTo>
                <a:lnTo>
                  <a:pt x="650" y="100"/>
                </a:lnTo>
                <a:cubicBezTo>
                  <a:pt x="622" y="100"/>
                  <a:pt x="600" y="77"/>
                  <a:pt x="600" y="50"/>
                </a:cubicBezTo>
                <a:cubicBezTo>
                  <a:pt x="600" y="22"/>
                  <a:pt x="622" y="0"/>
                  <a:pt x="650" y="0"/>
                </a:cubicBezTo>
                <a:cubicBezTo>
                  <a:pt x="678" y="0"/>
                  <a:pt x="700" y="22"/>
                  <a:pt x="700" y="50"/>
                </a:cubicBezTo>
                <a:cubicBezTo>
                  <a:pt x="700" y="77"/>
                  <a:pt x="678" y="100"/>
                  <a:pt x="650" y="100"/>
                </a:cubicBezTo>
                <a:close/>
                <a:moveTo>
                  <a:pt x="450" y="100"/>
                </a:moveTo>
                <a:lnTo>
                  <a:pt x="450" y="100"/>
                </a:lnTo>
                <a:cubicBezTo>
                  <a:pt x="422" y="100"/>
                  <a:pt x="400" y="77"/>
                  <a:pt x="400" y="50"/>
                </a:cubicBezTo>
                <a:cubicBezTo>
                  <a:pt x="400" y="22"/>
                  <a:pt x="422" y="0"/>
                  <a:pt x="450" y="0"/>
                </a:cubicBezTo>
                <a:cubicBezTo>
                  <a:pt x="477" y="0"/>
                  <a:pt x="500" y="22"/>
                  <a:pt x="500" y="50"/>
                </a:cubicBezTo>
                <a:cubicBezTo>
                  <a:pt x="500" y="77"/>
                  <a:pt x="477" y="100"/>
                  <a:pt x="450" y="100"/>
                </a:cubicBezTo>
                <a:close/>
                <a:moveTo>
                  <a:pt x="250" y="100"/>
                </a:moveTo>
                <a:lnTo>
                  <a:pt x="250" y="100"/>
                </a:lnTo>
                <a:cubicBezTo>
                  <a:pt x="222" y="100"/>
                  <a:pt x="200" y="77"/>
                  <a:pt x="200" y="50"/>
                </a:cubicBezTo>
                <a:cubicBezTo>
                  <a:pt x="200" y="22"/>
                  <a:pt x="222" y="0"/>
                  <a:pt x="250" y="0"/>
                </a:cubicBezTo>
                <a:cubicBezTo>
                  <a:pt x="277" y="0"/>
                  <a:pt x="300" y="22"/>
                  <a:pt x="300" y="50"/>
                </a:cubicBezTo>
                <a:cubicBezTo>
                  <a:pt x="300" y="77"/>
                  <a:pt x="277" y="100"/>
                  <a:pt x="250" y="100"/>
                </a:cubicBezTo>
                <a:close/>
                <a:moveTo>
                  <a:pt x="50" y="100"/>
                </a:moveTo>
                <a:lnTo>
                  <a:pt x="50" y="100"/>
                </a:lnTo>
                <a:cubicBezTo>
                  <a:pt x="22" y="100"/>
                  <a:pt x="0" y="77"/>
                  <a:pt x="0" y="50"/>
                </a:cubicBezTo>
                <a:cubicBezTo>
                  <a:pt x="0" y="22"/>
                  <a:pt x="22" y="0"/>
                  <a:pt x="50" y="0"/>
                </a:cubicBezTo>
                <a:cubicBezTo>
                  <a:pt x="77" y="0"/>
                  <a:pt x="100" y="22"/>
                  <a:pt x="100" y="50"/>
                </a:cubicBezTo>
                <a:cubicBezTo>
                  <a:pt x="100" y="77"/>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23" name="Freeform 25"/>
          <p:cNvSpPr>
            <a:spLocks noEditPoints="1"/>
          </p:cNvSpPr>
          <p:nvPr/>
        </p:nvSpPr>
        <p:spPr bwMode="auto">
          <a:xfrm>
            <a:off x="974725" y="2376062"/>
            <a:ext cx="100013" cy="306388"/>
          </a:xfrm>
          <a:custGeom>
            <a:avLst/>
            <a:gdLst>
              <a:gd name="T0" fmla="*/ 5204426 w 800"/>
              <a:gd name="T1" fmla="*/ 37048348 h 2466"/>
              <a:gd name="T2" fmla="*/ 5204426 w 800"/>
              <a:gd name="T3" fmla="*/ 10280895 h 2466"/>
              <a:gd name="T4" fmla="*/ 6251688 w 800"/>
              <a:gd name="T5" fmla="*/ 9262087 h 2466"/>
              <a:gd name="T6" fmla="*/ 7283197 w 800"/>
              <a:gd name="T7" fmla="*/ 10280895 h 2466"/>
              <a:gd name="T8" fmla="*/ 7283197 w 800"/>
              <a:gd name="T9" fmla="*/ 37048348 h 2466"/>
              <a:gd name="T10" fmla="*/ 6251688 w 800"/>
              <a:gd name="T11" fmla="*/ 38067156 h 2466"/>
              <a:gd name="T12" fmla="*/ 5204426 w 800"/>
              <a:gd name="T13" fmla="*/ 37048348 h 2466"/>
              <a:gd name="T14" fmla="*/ 0 w 800"/>
              <a:gd name="T15" fmla="*/ 12349449 h 2466"/>
              <a:gd name="T16" fmla="*/ 6251688 w 800"/>
              <a:gd name="T17" fmla="*/ 0 h 2466"/>
              <a:gd name="T18" fmla="*/ 12503250 w 800"/>
              <a:gd name="T19" fmla="*/ 12349449 h 2466"/>
              <a:gd name="T20" fmla="*/ 0 w 800"/>
              <a:gd name="T21" fmla="*/ 12349449 h 24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 h="2466">
                <a:moveTo>
                  <a:pt x="333" y="2400"/>
                </a:moveTo>
                <a:lnTo>
                  <a:pt x="333" y="666"/>
                </a:lnTo>
                <a:cubicBezTo>
                  <a:pt x="333" y="630"/>
                  <a:pt x="363" y="600"/>
                  <a:pt x="400" y="600"/>
                </a:cubicBezTo>
                <a:cubicBezTo>
                  <a:pt x="437" y="600"/>
                  <a:pt x="466" y="630"/>
                  <a:pt x="466" y="666"/>
                </a:cubicBezTo>
                <a:lnTo>
                  <a:pt x="466" y="2400"/>
                </a:lnTo>
                <a:cubicBezTo>
                  <a:pt x="466" y="2437"/>
                  <a:pt x="437" y="2466"/>
                  <a:pt x="400" y="2466"/>
                </a:cubicBezTo>
                <a:cubicBezTo>
                  <a:pt x="363" y="2466"/>
                  <a:pt x="333" y="2437"/>
                  <a:pt x="333" y="2400"/>
                </a:cubicBezTo>
                <a:close/>
                <a:moveTo>
                  <a:pt x="0" y="800"/>
                </a:moveTo>
                <a:lnTo>
                  <a:pt x="400" y="0"/>
                </a:lnTo>
                <a:lnTo>
                  <a:pt x="800" y="800"/>
                </a:lnTo>
                <a:lnTo>
                  <a:pt x="0" y="800"/>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24" name="Freeform 26"/>
          <p:cNvSpPr>
            <a:spLocks noEditPoints="1"/>
          </p:cNvSpPr>
          <p:nvPr/>
        </p:nvSpPr>
        <p:spPr bwMode="auto">
          <a:xfrm>
            <a:off x="974725" y="1777630"/>
            <a:ext cx="100013" cy="306388"/>
          </a:xfrm>
          <a:custGeom>
            <a:avLst/>
            <a:gdLst>
              <a:gd name="T0" fmla="*/ 7283197 w 800"/>
              <a:gd name="T1" fmla="*/ 1033423 h 2467"/>
              <a:gd name="T2" fmla="*/ 7283197 w 800"/>
              <a:gd name="T3" fmla="*/ 27763696 h 2467"/>
              <a:gd name="T4" fmla="*/ 6251688 w 800"/>
              <a:gd name="T5" fmla="*/ 28797119 h 2467"/>
              <a:gd name="T6" fmla="*/ 5204426 w 800"/>
              <a:gd name="T7" fmla="*/ 27763696 h 2467"/>
              <a:gd name="T8" fmla="*/ 5204426 w 800"/>
              <a:gd name="T9" fmla="*/ 1033423 h 2467"/>
              <a:gd name="T10" fmla="*/ 6251688 w 800"/>
              <a:gd name="T11" fmla="*/ 0 h 2467"/>
              <a:gd name="T12" fmla="*/ 7283197 w 800"/>
              <a:gd name="T13" fmla="*/ 1033423 h 2467"/>
              <a:gd name="T14" fmla="*/ 12503250 w 800"/>
              <a:gd name="T15" fmla="*/ 25712250 h 2467"/>
              <a:gd name="T16" fmla="*/ 6251688 w 800"/>
              <a:gd name="T17" fmla="*/ 38051725 h 2467"/>
              <a:gd name="T18" fmla="*/ 0 w 800"/>
              <a:gd name="T19" fmla="*/ 25712250 h 2467"/>
              <a:gd name="T20" fmla="*/ 12503250 w 800"/>
              <a:gd name="T21" fmla="*/ 25712250 h 2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 h="2467">
                <a:moveTo>
                  <a:pt x="466" y="67"/>
                </a:moveTo>
                <a:lnTo>
                  <a:pt x="466" y="1800"/>
                </a:lnTo>
                <a:cubicBezTo>
                  <a:pt x="466" y="1837"/>
                  <a:pt x="437" y="1867"/>
                  <a:pt x="400" y="1867"/>
                </a:cubicBezTo>
                <a:cubicBezTo>
                  <a:pt x="363" y="1867"/>
                  <a:pt x="333" y="1837"/>
                  <a:pt x="333" y="1800"/>
                </a:cubicBezTo>
                <a:lnTo>
                  <a:pt x="333" y="67"/>
                </a:lnTo>
                <a:cubicBezTo>
                  <a:pt x="333" y="30"/>
                  <a:pt x="363" y="0"/>
                  <a:pt x="400" y="0"/>
                </a:cubicBezTo>
                <a:cubicBezTo>
                  <a:pt x="437" y="0"/>
                  <a:pt x="466" y="30"/>
                  <a:pt x="466" y="67"/>
                </a:cubicBezTo>
                <a:close/>
                <a:moveTo>
                  <a:pt x="800" y="1667"/>
                </a:moveTo>
                <a:lnTo>
                  <a:pt x="400" y="2467"/>
                </a:lnTo>
                <a:lnTo>
                  <a:pt x="0" y="1667"/>
                </a:lnTo>
                <a:lnTo>
                  <a:pt x="800" y="1667"/>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grpSp>
        <p:nvGrpSpPr>
          <p:cNvPr id="25" name="Group 31"/>
          <p:cNvGrpSpPr>
            <a:grpSpLocks/>
          </p:cNvGrpSpPr>
          <p:nvPr/>
        </p:nvGrpSpPr>
        <p:grpSpPr bwMode="auto">
          <a:xfrm>
            <a:off x="1600200" y="3211143"/>
            <a:ext cx="458788" cy="1143000"/>
            <a:chOff x="1566" y="1668"/>
            <a:chExt cx="289" cy="557"/>
          </a:xfrm>
        </p:grpSpPr>
        <p:sp>
          <p:nvSpPr>
            <p:cNvPr id="26" name="Freeform 32"/>
            <p:cNvSpPr>
              <a:spLocks/>
            </p:cNvSpPr>
            <p:nvPr/>
          </p:nvSpPr>
          <p:spPr bwMode="auto">
            <a:xfrm>
              <a:off x="1566" y="1668"/>
              <a:ext cx="289" cy="557"/>
            </a:xfrm>
            <a:custGeom>
              <a:avLst/>
              <a:gdLst>
                <a:gd name="T0" fmla="*/ 289 w 289"/>
                <a:gd name="T1" fmla="*/ 418 h 557"/>
                <a:gd name="T2" fmla="*/ 217 w 289"/>
                <a:gd name="T3" fmla="*/ 418 h 557"/>
                <a:gd name="T4" fmla="*/ 217 w 289"/>
                <a:gd name="T5" fmla="*/ 0 h 557"/>
                <a:gd name="T6" fmla="*/ 72 w 289"/>
                <a:gd name="T7" fmla="*/ 0 h 557"/>
                <a:gd name="T8" fmla="*/ 72 w 289"/>
                <a:gd name="T9" fmla="*/ 418 h 557"/>
                <a:gd name="T10" fmla="*/ 0 w 289"/>
                <a:gd name="T11" fmla="*/ 418 h 557"/>
                <a:gd name="T12" fmla="*/ 144 w 289"/>
                <a:gd name="T13" fmla="*/ 557 h 557"/>
                <a:gd name="T14" fmla="*/ 289 w 289"/>
                <a:gd name="T15" fmla="*/ 418 h 5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9" h="557">
                  <a:moveTo>
                    <a:pt x="289" y="418"/>
                  </a:moveTo>
                  <a:lnTo>
                    <a:pt x="217" y="418"/>
                  </a:lnTo>
                  <a:lnTo>
                    <a:pt x="217" y="0"/>
                  </a:lnTo>
                  <a:lnTo>
                    <a:pt x="72" y="0"/>
                  </a:lnTo>
                  <a:lnTo>
                    <a:pt x="72" y="418"/>
                  </a:lnTo>
                  <a:lnTo>
                    <a:pt x="0" y="418"/>
                  </a:lnTo>
                  <a:lnTo>
                    <a:pt x="144" y="557"/>
                  </a:lnTo>
                  <a:lnTo>
                    <a:pt x="289" y="418"/>
                  </a:lnTo>
                  <a:close/>
                </a:path>
              </a:pathLst>
            </a:custGeom>
            <a:solidFill>
              <a:srgbClr val="00FF00"/>
            </a:solidFill>
            <a:ln w="9525">
              <a:noFill/>
              <a:round/>
              <a:headEnd/>
              <a:tailEnd/>
            </a:ln>
          </p:spPr>
          <p:txBody>
            <a:bodyPr>
              <a:prstTxWarp prst="textNoShape">
                <a:avLst/>
              </a:prstTxWarp>
            </a:bodyPr>
            <a:lstStyle/>
            <a:p>
              <a:endParaRPr lang="en-US"/>
            </a:p>
          </p:txBody>
        </p:sp>
        <p:sp>
          <p:nvSpPr>
            <p:cNvPr id="27" name="Freeform 33"/>
            <p:cNvSpPr>
              <a:spLocks/>
            </p:cNvSpPr>
            <p:nvPr/>
          </p:nvSpPr>
          <p:spPr bwMode="auto">
            <a:xfrm>
              <a:off x="1566" y="1668"/>
              <a:ext cx="289" cy="557"/>
            </a:xfrm>
            <a:custGeom>
              <a:avLst/>
              <a:gdLst>
                <a:gd name="T0" fmla="*/ 289 w 289"/>
                <a:gd name="T1" fmla="*/ 418 h 557"/>
                <a:gd name="T2" fmla="*/ 217 w 289"/>
                <a:gd name="T3" fmla="*/ 418 h 557"/>
                <a:gd name="T4" fmla="*/ 217 w 289"/>
                <a:gd name="T5" fmla="*/ 0 h 557"/>
                <a:gd name="T6" fmla="*/ 72 w 289"/>
                <a:gd name="T7" fmla="*/ 0 h 557"/>
                <a:gd name="T8" fmla="*/ 72 w 289"/>
                <a:gd name="T9" fmla="*/ 418 h 557"/>
                <a:gd name="T10" fmla="*/ 0 w 289"/>
                <a:gd name="T11" fmla="*/ 418 h 557"/>
                <a:gd name="T12" fmla="*/ 144 w 289"/>
                <a:gd name="T13" fmla="*/ 557 h 557"/>
                <a:gd name="T14" fmla="*/ 289 w 289"/>
                <a:gd name="T15" fmla="*/ 418 h 5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9" h="557">
                  <a:moveTo>
                    <a:pt x="289" y="418"/>
                  </a:moveTo>
                  <a:lnTo>
                    <a:pt x="217" y="418"/>
                  </a:lnTo>
                  <a:lnTo>
                    <a:pt x="217" y="0"/>
                  </a:lnTo>
                  <a:lnTo>
                    <a:pt x="72" y="0"/>
                  </a:lnTo>
                  <a:lnTo>
                    <a:pt x="72" y="418"/>
                  </a:lnTo>
                  <a:lnTo>
                    <a:pt x="0" y="418"/>
                  </a:lnTo>
                  <a:lnTo>
                    <a:pt x="144" y="557"/>
                  </a:lnTo>
                  <a:lnTo>
                    <a:pt x="289" y="418"/>
                  </a:lnTo>
                  <a:close/>
                </a:path>
              </a:pathLst>
            </a:custGeom>
            <a:noFill/>
            <a:ln w="12700" cap="rnd">
              <a:solidFill>
                <a:srgbClr val="00FF00"/>
              </a:solidFill>
              <a:prstDash val="solid"/>
              <a:round/>
              <a:headEnd/>
              <a:tailEnd/>
            </a:ln>
          </p:spPr>
          <p:txBody>
            <a:bodyPr>
              <a:prstTxWarp prst="textNoShape">
                <a:avLst/>
              </a:prstTxWarp>
            </a:bodyPr>
            <a:lstStyle/>
            <a:p>
              <a:endParaRPr lang="en-US"/>
            </a:p>
          </p:txBody>
        </p:sp>
      </p:grpSp>
      <p:grpSp>
        <p:nvGrpSpPr>
          <p:cNvPr id="28" name="Group 34"/>
          <p:cNvGrpSpPr>
            <a:grpSpLocks/>
          </p:cNvGrpSpPr>
          <p:nvPr/>
        </p:nvGrpSpPr>
        <p:grpSpPr bwMode="auto">
          <a:xfrm rot="-1325230">
            <a:off x="5050142" y="4990308"/>
            <a:ext cx="1828800" cy="468312"/>
            <a:chOff x="2963" y="2834"/>
            <a:chExt cx="784" cy="295"/>
          </a:xfrm>
        </p:grpSpPr>
        <p:sp>
          <p:nvSpPr>
            <p:cNvPr id="29" name="Freeform 35"/>
            <p:cNvSpPr>
              <a:spLocks/>
            </p:cNvSpPr>
            <p:nvPr/>
          </p:nvSpPr>
          <p:spPr bwMode="auto">
            <a:xfrm>
              <a:off x="2963" y="2834"/>
              <a:ext cx="784" cy="295"/>
            </a:xfrm>
            <a:custGeom>
              <a:avLst/>
              <a:gdLst>
                <a:gd name="T0" fmla="*/ 588 w 784"/>
                <a:gd name="T1" fmla="*/ 0 h 295"/>
                <a:gd name="T2" fmla="*/ 588 w 784"/>
                <a:gd name="T3" fmla="*/ 74 h 295"/>
                <a:gd name="T4" fmla="*/ 0 w 784"/>
                <a:gd name="T5" fmla="*/ 74 h 295"/>
                <a:gd name="T6" fmla="*/ 0 w 784"/>
                <a:gd name="T7" fmla="*/ 221 h 295"/>
                <a:gd name="T8" fmla="*/ 588 w 784"/>
                <a:gd name="T9" fmla="*/ 221 h 295"/>
                <a:gd name="T10" fmla="*/ 588 w 784"/>
                <a:gd name="T11" fmla="*/ 295 h 295"/>
                <a:gd name="T12" fmla="*/ 784 w 784"/>
                <a:gd name="T13" fmla="*/ 147 h 295"/>
                <a:gd name="T14" fmla="*/ 588 w 784"/>
                <a:gd name="T15" fmla="*/ 0 h 2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295">
                  <a:moveTo>
                    <a:pt x="588" y="0"/>
                  </a:moveTo>
                  <a:lnTo>
                    <a:pt x="588" y="74"/>
                  </a:lnTo>
                  <a:lnTo>
                    <a:pt x="0" y="74"/>
                  </a:lnTo>
                  <a:lnTo>
                    <a:pt x="0" y="221"/>
                  </a:lnTo>
                  <a:lnTo>
                    <a:pt x="588" y="221"/>
                  </a:lnTo>
                  <a:lnTo>
                    <a:pt x="588" y="295"/>
                  </a:lnTo>
                  <a:lnTo>
                    <a:pt x="784" y="147"/>
                  </a:lnTo>
                  <a:lnTo>
                    <a:pt x="588" y="0"/>
                  </a:lnTo>
                  <a:close/>
                </a:path>
              </a:pathLst>
            </a:custGeom>
            <a:solidFill>
              <a:srgbClr val="00FF00"/>
            </a:solidFill>
            <a:ln w="9525">
              <a:noFill/>
              <a:round/>
              <a:headEnd/>
              <a:tailEnd/>
            </a:ln>
          </p:spPr>
          <p:txBody>
            <a:bodyPr>
              <a:prstTxWarp prst="textNoShape">
                <a:avLst/>
              </a:prstTxWarp>
            </a:bodyPr>
            <a:lstStyle/>
            <a:p>
              <a:endParaRPr lang="en-US"/>
            </a:p>
          </p:txBody>
        </p:sp>
        <p:sp>
          <p:nvSpPr>
            <p:cNvPr id="30" name="Freeform 36"/>
            <p:cNvSpPr>
              <a:spLocks/>
            </p:cNvSpPr>
            <p:nvPr/>
          </p:nvSpPr>
          <p:spPr bwMode="auto">
            <a:xfrm>
              <a:off x="2963" y="2834"/>
              <a:ext cx="784" cy="295"/>
            </a:xfrm>
            <a:custGeom>
              <a:avLst/>
              <a:gdLst>
                <a:gd name="T0" fmla="*/ 588 w 784"/>
                <a:gd name="T1" fmla="*/ 0 h 295"/>
                <a:gd name="T2" fmla="*/ 588 w 784"/>
                <a:gd name="T3" fmla="*/ 74 h 295"/>
                <a:gd name="T4" fmla="*/ 0 w 784"/>
                <a:gd name="T5" fmla="*/ 74 h 295"/>
                <a:gd name="T6" fmla="*/ 0 w 784"/>
                <a:gd name="T7" fmla="*/ 221 h 295"/>
                <a:gd name="T8" fmla="*/ 588 w 784"/>
                <a:gd name="T9" fmla="*/ 221 h 295"/>
                <a:gd name="T10" fmla="*/ 588 w 784"/>
                <a:gd name="T11" fmla="*/ 295 h 295"/>
                <a:gd name="T12" fmla="*/ 784 w 784"/>
                <a:gd name="T13" fmla="*/ 147 h 295"/>
                <a:gd name="T14" fmla="*/ 588 w 784"/>
                <a:gd name="T15" fmla="*/ 0 h 2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295">
                  <a:moveTo>
                    <a:pt x="588" y="0"/>
                  </a:moveTo>
                  <a:lnTo>
                    <a:pt x="588" y="74"/>
                  </a:lnTo>
                  <a:lnTo>
                    <a:pt x="0" y="74"/>
                  </a:lnTo>
                  <a:lnTo>
                    <a:pt x="0" y="221"/>
                  </a:lnTo>
                  <a:lnTo>
                    <a:pt x="588" y="221"/>
                  </a:lnTo>
                  <a:lnTo>
                    <a:pt x="588" y="295"/>
                  </a:lnTo>
                  <a:lnTo>
                    <a:pt x="784" y="147"/>
                  </a:lnTo>
                  <a:lnTo>
                    <a:pt x="588" y="0"/>
                  </a:lnTo>
                  <a:close/>
                </a:path>
              </a:pathLst>
            </a:custGeom>
            <a:noFill/>
            <a:ln w="12700" cap="rnd">
              <a:solidFill>
                <a:srgbClr val="00FF00"/>
              </a:solidFill>
              <a:prstDash val="solid"/>
              <a:round/>
              <a:headEnd/>
              <a:tailEnd/>
            </a:ln>
          </p:spPr>
          <p:txBody>
            <a:bodyPr>
              <a:prstTxWarp prst="textNoShape">
                <a:avLst/>
              </a:prstTxWarp>
            </a:bodyPr>
            <a:lstStyle/>
            <a:p>
              <a:endParaRPr lang="en-US"/>
            </a:p>
          </p:txBody>
        </p:sp>
      </p:grpSp>
      <p:sp>
        <p:nvSpPr>
          <p:cNvPr id="31" name="Rectangle 37"/>
          <p:cNvSpPr>
            <a:spLocks noChangeArrowheads="1"/>
          </p:cNvSpPr>
          <p:nvPr/>
        </p:nvSpPr>
        <p:spPr bwMode="auto">
          <a:xfrm>
            <a:off x="630238" y="2704730"/>
            <a:ext cx="850900" cy="274638"/>
          </a:xfrm>
          <a:prstGeom prst="rect">
            <a:avLst/>
          </a:prstGeom>
          <a:noFill/>
          <a:ln w="9525">
            <a:noFill/>
            <a:miter lim="800000"/>
            <a:headEnd/>
            <a:tailEnd/>
          </a:ln>
        </p:spPr>
        <p:txBody>
          <a:bodyPr wrap="none" lIns="0" tIns="0" rIns="0" bIns="0">
            <a:prstTxWarp prst="textNoShape">
              <a:avLst/>
            </a:prstTxWarp>
            <a:spAutoFit/>
          </a:bodyPr>
          <a:lstStyle/>
          <a:p>
            <a:r>
              <a:rPr lang="en-US" b="1">
                <a:solidFill>
                  <a:schemeClr val="bg2"/>
                </a:solidFill>
              </a:rPr>
              <a:t>0.34 nm</a:t>
            </a:r>
            <a:endParaRPr lang="en-US">
              <a:solidFill>
                <a:schemeClr val="bg2"/>
              </a:solidFill>
            </a:endParaRPr>
          </a:p>
        </p:txBody>
      </p:sp>
      <p:sp>
        <p:nvSpPr>
          <p:cNvPr id="32" name="Rectangle 40"/>
          <p:cNvSpPr>
            <a:spLocks noChangeArrowheads="1"/>
          </p:cNvSpPr>
          <p:nvPr/>
        </p:nvSpPr>
        <p:spPr bwMode="auto">
          <a:xfrm>
            <a:off x="2114744" y="4250734"/>
            <a:ext cx="1981200" cy="274637"/>
          </a:xfrm>
          <a:prstGeom prst="rect">
            <a:avLst/>
          </a:prstGeom>
          <a:noFill/>
          <a:ln w="9525">
            <a:noFill/>
            <a:miter lim="800000"/>
            <a:headEnd/>
            <a:tailEnd/>
          </a:ln>
        </p:spPr>
        <p:txBody>
          <a:bodyPr wrap="none" lIns="0" tIns="0" rIns="0" bIns="0">
            <a:prstTxWarp prst="textNoShape">
              <a:avLst/>
            </a:prstTxWarp>
            <a:spAutoFit/>
          </a:bodyPr>
          <a:lstStyle/>
          <a:p>
            <a:r>
              <a:rPr lang="en-US" b="1" i="1" dirty="0">
                <a:solidFill>
                  <a:srgbClr val="000066"/>
                </a:solidFill>
              </a:rPr>
              <a:t>Oxidation (4 days)</a:t>
            </a:r>
            <a:endParaRPr lang="en-US" dirty="0">
              <a:solidFill>
                <a:srgbClr val="000066"/>
              </a:solidFill>
            </a:endParaRPr>
          </a:p>
        </p:txBody>
      </p:sp>
      <p:sp>
        <p:nvSpPr>
          <p:cNvPr id="33" name="Rectangle 41"/>
          <p:cNvSpPr>
            <a:spLocks noChangeArrowheads="1"/>
          </p:cNvSpPr>
          <p:nvPr/>
        </p:nvSpPr>
        <p:spPr bwMode="auto">
          <a:xfrm>
            <a:off x="4210050" y="4805363"/>
            <a:ext cx="1638300" cy="274638"/>
          </a:xfrm>
          <a:prstGeom prst="rect">
            <a:avLst/>
          </a:prstGeom>
          <a:noFill/>
          <a:ln w="9525">
            <a:noFill/>
            <a:miter lim="800000"/>
            <a:headEnd/>
            <a:tailEnd/>
          </a:ln>
        </p:spPr>
        <p:txBody>
          <a:bodyPr wrap="none" lIns="0" tIns="0" rIns="0" bIns="0">
            <a:prstTxWarp prst="textNoShape">
              <a:avLst/>
            </a:prstTxWarp>
            <a:spAutoFit/>
          </a:bodyPr>
          <a:lstStyle/>
          <a:p>
            <a:r>
              <a:rPr lang="en-US" b="1" dirty="0">
                <a:solidFill>
                  <a:srgbClr val="000066"/>
                </a:solidFill>
              </a:rPr>
              <a:t>Thermal Shock</a:t>
            </a:r>
            <a:endParaRPr lang="en-US" dirty="0">
              <a:solidFill>
                <a:srgbClr val="000066"/>
              </a:solidFill>
            </a:endParaRPr>
          </a:p>
        </p:txBody>
      </p:sp>
      <p:sp>
        <p:nvSpPr>
          <p:cNvPr id="34" name="Freeform 42"/>
          <p:cNvSpPr>
            <a:spLocks noEditPoints="1"/>
          </p:cNvSpPr>
          <p:nvPr/>
        </p:nvSpPr>
        <p:spPr bwMode="auto">
          <a:xfrm>
            <a:off x="644525" y="2326905"/>
            <a:ext cx="784225" cy="11113"/>
          </a:xfrm>
          <a:custGeom>
            <a:avLst/>
            <a:gdLst>
              <a:gd name="T0" fmla="*/ 96799966 w 6303"/>
              <a:gd name="T1" fmla="*/ 0 h 100"/>
              <a:gd name="T2" fmla="*/ 93703876 w 6303"/>
              <a:gd name="T3" fmla="*/ 1234988 h 100"/>
              <a:gd name="T4" fmla="*/ 93703876 w 6303"/>
              <a:gd name="T5" fmla="*/ 0 h 100"/>
              <a:gd name="T6" fmla="*/ 90592234 w 6303"/>
              <a:gd name="T7" fmla="*/ 1234988 h 100"/>
              <a:gd name="T8" fmla="*/ 91381809 w 6303"/>
              <a:gd name="T9" fmla="*/ 617549 h 100"/>
              <a:gd name="T10" fmla="*/ 86722121 w 6303"/>
              <a:gd name="T11" fmla="*/ 617549 h 100"/>
              <a:gd name="T12" fmla="*/ 87496144 w 6303"/>
              <a:gd name="T13" fmla="*/ 1234988 h 100"/>
              <a:gd name="T14" fmla="*/ 84400054 w 6303"/>
              <a:gd name="T15" fmla="*/ 0 h 100"/>
              <a:gd name="T16" fmla="*/ 81303964 w 6303"/>
              <a:gd name="T17" fmla="*/ 1234988 h 100"/>
              <a:gd name="T18" fmla="*/ 81303964 w 6303"/>
              <a:gd name="T19" fmla="*/ 0 h 100"/>
              <a:gd name="T20" fmla="*/ 78207750 w 6303"/>
              <a:gd name="T21" fmla="*/ 1234988 h 100"/>
              <a:gd name="T22" fmla="*/ 78981772 w 6303"/>
              <a:gd name="T23" fmla="*/ 617549 h 100"/>
              <a:gd name="T24" fmla="*/ 74337637 w 6303"/>
              <a:gd name="T25" fmla="*/ 617549 h 100"/>
              <a:gd name="T26" fmla="*/ 75111660 w 6303"/>
              <a:gd name="T27" fmla="*/ 1234988 h 100"/>
              <a:gd name="T28" fmla="*/ 72015570 w 6303"/>
              <a:gd name="T29" fmla="*/ 0 h 100"/>
              <a:gd name="T30" fmla="*/ 68919480 w 6303"/>
              <a:gd name="T31" fmla="*/ 1234988 h 100"/>
              <a:gd name="T32" fmla="*/ 68919480 w 6303"/>
              <a:gd name="T33" fmla="*/ 0 h 100"/>
              <a:gd name="T34" fmla="*/ 65823390 w 6303"/>
              <a:gd name="T35" fmla="*/ 1234988 h 100"/>
              <a:gd name="T36" fmla="*/ 66597412 w 6303"/>
              <a:gd name="T37" fmla="*/ 617549 h 100"/>
              <a:gd name="T38" fmla="*/ 61953153 w 6303"/>
              <a:gd name="T39" fmla="*/ 617549 h 100"/>
              <a:gd name="T40" fmla="*/ 62727300 w 6303"/>
              <a:gd name="T41" fmla="*/ 1234988 h 100"/>
              <a:gd name="T42" fmla="*/ 59615657 w 6303"/>
              <a:gd name="T43" fmla="*/ 0 h 100"/>
              <a:gd name="T44" fmla="*/ 56519567 w 6303"/>
              <a:gd name="T45" fmla="*/ 1234988 h 100"/>
              <a:gd name="T46" fmla="*/ 56519567 w 6303"/>
              <a:gd name="T47" fmla="*/ 0 h 100"/>
              <a:gd name="T48" fmla="*/ 53423477 w 6303"/>
              <a:gd name="T49" fmla="*/ 1234988 h 100"/>
              <a:gd name="T50" fmla="*/ 54197500 w 6303"/>
              <a:gd name="T51" fmla="*/ 617549 h 100"/>
              <a:gd name="T52" fmla="*/ 49553241 w 6303"/>
              <a:gd name="T53" fmla="*/ 617549 h 100"/>
              <a:gd name="T54" fmla="*/ 50327263 w 6303"/>
              <a:gd name="T55" fmla="*/ 1234988 h 100"/>
              <a:gd name="T56" fmla="*/ 47231173 w 6303"/>
              <a:gd name="T57" fmla="*/ 0 h 100"/>
              <a:gd name="T58" fmla="*/ 44135083 w 6303"/>
              <a:gd name="T59" fmla="*/ 1234988 h 100"/>
              <a:gd name="T60" fmla="*/ 44135083 w 6303"/>
              <a:gd name="T61" fmla="*/ 0 h 100"/>
              <a:gd name="T62" fmla="*/ 41038993 w 6303"/>
              <a:gd name="T63" fmla="*/ 1234988 h 100"/>
              <a:gd name="T64" fmla="*/ 41813016 w 6303"/>
              <a:gd name="T65" fmla="*/ 617549 h 100"/>
              <a:gd name="T66" fmla="*/ 37168881 w 6303"/>
              <a:gd name="T67" fmla="*/ 617549 h 100"/>
              <a:gd name="T68" fmla="*/ 37942903 w 6303"/>
              <a:gd name="T69" fmla="*/ 1234988 h 100"/>
              <a:gd name="T70" fmla="*/ 34846689 w 6303"/>
              <a:gd name="T71" fmla="*/ 0 h 100"/>
              <a:gd name="T72" fmla="*/ 31750599 w 6303"/>
              <a:gd name="T73" fmla="*/ 1234988 h 100"/>
              <a:gd name="T74" fmla="*/ 31750599 w 6303"/>
              <a:gd name="T75" fmla="*/ 0 h 100"/>
              <a:gd name="T76" fmla="*/ 28639081 w 6303"/>
              <a:gd name="T77" fmla="*/ 1234988 h 100"/>
              <a:gd name="T78" fmla="*/ 29428531 w 6303"/>
              <a:gd name="T79" fmla="*/ 617549 h 100"/>
              <a:gd name="T80" fmla="*/ 24768844 w 6303"/>
              <a:gd name="T81" fmla="*/ 617549 h 100"/>
              <a:gd name="T82" fmla="*/ 25542991 w 6303"/>
              <a:gd name="T83" fmla="*/ 1234988 h 100"/>
              <a:gd name="T84" fmla="*/ 22446776 w 6303"/>
              <a:gd name="T85" fmla="*/ 0 h 100"/>
              <a:gd name="T86" fmla="*/ 19350687 w 6303"/>
              <a:gd name="T87" fmla="*/ 1234988 h 100"/>
              <a:gd name="T88" fmla="*/ 19350687 w 6303"/>
              <a:gd name="T89" fmla="*/ 0 h 100"/>
              <a:gd name="T90" fmla="*/ 16254597 w 6303"/>
              <a:gd name="T91" fmla="*/ 1234988 h 100"/>
              <a:gd name="T92" fmla="*/ 17028619 w 6303"/>
              <a:gd name="T93" fmla="*/ 617549 h 100"/>
              <a:gd name="T94" fmla="*/ 12384484 w 6303"/>
              <a:gd name="T95" fmla="*/ 617549 h 100"/>
              <a:gd name="T96" fmla="*/ 13158507 w 6303"/>
              <a:gd name="T97" fmla="*/ 1234988 h 100"/>
              <a:gd name="T98" fmla="*/ 10062417 w 6303"/>
              <a:gd name="T99" fmla="*/ 0 h 100"/>
              <a:gd name="T100" fmla="*/ 6966202 w 6303"/>
              <a:gd name="T101" fmla="*/ 1234988 h 100"/>
              <a:gd name="T102" fmla="*/ 6966202 w 6303"/>
              <a:gd name="T103" fmla="*/ 0 h 100"/>
              <a:gd name="T104" fmla="*/ 3870112 w 6303"/>
              <a:gd name="T105" fmla="*/ 1234988 h 100"/>
              <a:gd name="T106" fmla="*/ 4644135 w 6303"/>
              <a:gd name="T107" fmla="*/ 617549 h 100"/>
              <a:gd name="T108" fmla="*/ 0 w 6303"/>
              <a:gd name="T109" fmla="*/ 617549 h 100"/>
              <a:gd name="T110" fmla="*/ 774022 w 6303"/>
              <a:gd name="T111" fmla="*/ 1234988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03" h="100">
                <a:moveTo>
                  <a:pt x="6253" y="100"/>
                </a:moveTo>
                <a:lnTo>
                  <a:pt x="6253" y="100"/>
                </a:lnTo>
                <a:cubicBezTo>
                  <a:pt x="6225" y="100"/>
                  <a:pt x="6203" y="77"/>
                  <a:pt x="6203" y="50"/>
                </a:cubicBezTo>
                <a:cubicBezTo>
                  <a:pt x="6203" y="22"/>
                  <a:pt x="6225" y="0"/>
                  <a:pt x="6253" y="0"/>
                </a:cubicBezTo>
                <a:cubicBezTo>
                  <a:pt x="6280" y="0"/>
                  <a:pt x="6303" y="22"/>
                  <a:pt x="6303" y="50"/>
                </a:cubicBezTo>
                <a:cubicBezTo>
                  <a:pt x="6303" y="77"/>
                  <a:pt x="6280" y="100"/>
                  <a:pt x="6253" y="100"/>
                </a:cubicBezTo>
                <a:close/>
                <a:moveTo>
                  <a:pt x="6053" y="100"/>
                </a:moveTo>
                <a:lnTo>
                  <a:pt x="6053" y="100"/>
                </a:lnTo>
                <a:cubicBezTo>
                  <a:pt x="6025" y="100"/>
                  <a:pt x="6003" y="77"/>
                  <a:pt x="6003" y="50"/>
                </a:cubicBezTo>
                <a:cubicBezTo>
                  <a:pt x="6003" y="22"/>
                  <a:pt x="6025" y="0"/>
                  <a:pt x="6053" y="0"/>
                </a:cubicBezTo>
                <a:cubicBezTo>
                  <a:pt x="6080" y="0"/>
                  <a:pt x="6103" y="22"/>
                  <a:pt x="6103" y="50"/>
                </a:cubicBezTo>
                <a:cubicBezTo>
                  <a:pt x="6103" y="77"/>
                  <a:pt x="6080" y="100"/>
                  <a:pt x="6053" y="100"/>
                </a:cubicBezTo>
                <a:close/>
                <a:moveTo>
                  <a:pt x="5853" y="100"/>
                </a:moveTo>
                <a:lnTo>
                  <a:pt x="5852" y="100"/>
                </a:lnTo>
                <a:cubicBezTo>
                  <a:pt x="5825" y="100"/>
                  <a:pt x="5802" y="77"/>
                  <a:pt x="5802" y="50"/>
                </a:cubicBezTo>
                <a:cubicBezTo>
                  <a:pt x="5802" y="22"/>
                  <a:pt x="5825" y="0"/>
                  <a:pt x="5852" y="0"/>
                </a:cubicBezTo>
                <a:lnTo>
                  <a:pt x="5853" y="0"/>
                </a:lnTo>
                <a:cubicBezTo>
                  <a:pt x="5880" y="0"/>
                  <a:pt x="5903" y="22"/>
                  <a:pt x="5903" y="50"/>
                </a:cubicBezTo>
                <a:cubicBezTo>
                  <a:pt x="5903" y="77"/>
                  <a:pt x="5880" y="100"/>
                  <a:pt x="5853" y="100"/>
                </a:cubicBezTo>
                <a:close/>
                <a:moveTo>
                  <a:pt x="5652" y="100"/>
                </a:moveTo>
                <a:lnTo>
                  <a:pt x="5652" y="100"/>
                </a:lnTo>
                <a:cubicBezTo>
                  <a:pt x="5625" y="100"/>
                  <a:pt x="5602" y="77"/>
                  <a:pt x="5602" y="50"/>
                </a:cubicBezTo>
                <a:cubicBezTo>
                  <a:pt x="5602" y="22"/>
                  <a:pt x="5625" y="0"/>
                  <a:pt x="5652" y="0"/>
                </a:cubicBezTo>
                <a:cubicBezTo>
                  <a:pt x="5680" y="0"/>
                  <a:pt x="5702" y="22"/>
                  <a:pt x="5702" y="50"/>
                </a:cubicBezTo>
                <a:cubicBezTo>
                  <a:pt x="5702" y="77"/>
                  <a:pt x="5680" y="100"/>
                  <a:pt x="5652" y="100"/>
                </a:cubicBezTo>
                <a:close/>
                <a:moveTo>
                  <a:pt x="5452" y="100"/>
                </a:moveTo>
                <a:lnTo>
                  <a:pt x="5452" y="100"/>
                </a:lnTo>
                <a:cubicBezTo>
                  <a:pt x="5425" y="100"/>
                  <a:pt x="5402" y="77"/>
                  <a:pt x="5402" y="50"/>
                </a:cubicBezTo>
                <a:cubicBezTo>
                  <a:pt x="5402" y="22"/>
                  <a:pt x="5425" y="0"/>
                  <a:pt x="5452" y="0"/>
                </a:cubicBezTo>
                <a:cubicBezTo>
                  <a:pt x="5480" y="0"/>
                  <a:pt x="5502" y="22"/>
                  <a:pt x="5502" y="50"/>
                </a:cubicBezTo>
                <a:cubicBezTo>
                  <a:pt x="5502" y="77"/>
                  <a:pt x="5480" y="100"/>
                  <a:pt x="5452" y="100"/>
                </a:cubicBezTo>
                <a:close/>
                <a:moveTo>
                  <a:pt x="5252" y="100"/>
                </a:moveTo>
                <a:lnTo>
                  <a:pt x="5252" y="100"/>
                </a:lnTo>
                <a:cubicBezTo>
                  <a:pt x="5225" y="100"/>
                  <a:pt x="5202" y="77"/>
                  <a:pt x="5202" y="50"/>
                </a:cubicBezTo>
                <a:cubicBezTo>
                  <a:pt x="5202" y="22"/>
                  <a:pt x="5225" y="0"/>
                  <a:pt x="5252" y="0"/>
                </a:cubicBezTo>
                <a:cubicBezTo>
                  <a:pt x="5280" y="0"/>
                  <a:pt x="5302" y="22"/>
                  <a:pt x="5302" y="50"/>
                </a:cubicBezTo>
                <a:cubicBezTo>
                  <a:pt x="5302" y="77"/>
                  <a:pt x="5280" y="100"/>
                  <a:pt x="5252" y="100"/>
                </a:cubicBezTo>
                <a:close/>
                <a:moveTo>
                  <a:pt x="5052" y="100"/>
                </a:moveTo>
                <a:lnTo>
                  <a:pt x="5052" y="100"/>
                </a:lnTo>
                <a:cubicBezTo>
                  <a:pt x="5024" y="100"/>
                  <a:pt x="5002" y="77"/>
                  <a:pt x="5002" y="50"/>
                </a:cubicBezTo>
                <a:cubicBezTo>
                  <a:pt x="5002" y="22"/>
                  <a:pt x="5024" y="0"/>
                  <a:pt x="5052" y="0"/>
                </a:cubicBezTo>
                <a:cubicBezTo>
                  <a:pt x="5080" y="0"/>
                  <a:pt x="5102" y="22"/>
                  <a:pt x="5102" y="50"/>
                </a:cubicBezTo>
                <a:cubicBezTo>
                  <a:pt x="5102" y="77"/>
                  <a:pt x="5080" y="100"/>
                  <a:pt x="5052" y="100"/>
                </a:cubicBezTo>
                <a:close/>
                <a:moveTo>
                  <a:pt x="4852" y="100"/>
                </a:moveTo>
                <a:lnTo>
                  <a:pt x="4852" y="100"/>
                </a:lnTo>
                <a:cubicBezTo>
                  <a:pt x="4824" y="100"/>
                  <a:pt x="4802" y="77"/>
                  <a:pt x="4802" y="50"/>
                </a:cubicBezTo>
                <a:cubicBezTo>
                  <a:pt x="4802" y="22"/>
                  <a:pt x="4824" y="0"/>
                  <a:pt x="4852" y="0"/>
                </a:cubicBezTo>
                <a:cubicBezTo>
                  <a:pt x="4880" y="0"/>
                  <a:pt x="4902" y="22"/>
                  <a:pt x="4902" y="50"/>
                </a:cubicBezTo>
                <a:cubicBezTo>
                  <a:pt x="4902" y="77"/>
                  <a:pt x="4880" y="100"/>
                  <a:pt x="4852" y="100"/>
                </a:cubicBezTo>
                <a:close/>
                <a:moveTo>
                  <a:pt x="4652" y="100"/>
                </a:moveTo>
                <a:lnTo>
                  <a:pt x="4652" y="100"/>
                </a:lnTo>
                <a:cubicBezTo>
                  <a:pt x="4624" y="100"/>
                  <a:pt x="4602" y="77"/>
                  <a:pt x="4602" y="50"/>
                </a:cubicBezTo>
                <a:cubicBezTo>
                  <a:pt x="4602" y="22"/>
                  <a:pt x="4624" y="0"/>
                  <a:pt x="4652" y="0"/>
                </a:cubicBezTo>
                <a:cubicBezTo>
                  <a:pt x="4680" y="0"/>
                  <a:pt x="4702" y="22"/>
                  <a:pt x="4702" y="50"/>
                </a:cubicBezTo>
                <a:cubicBezTo>
                  <a:pt x="4702" y="77"/>
                  <a:pt x="4680" y="100"/>
                  <a:pt x="4652" y="100"/>
                </a:cubicBezTo>
                <a:close/>
                <a:moveTo>
                  <a:pt x="4452" y="100"/>
                </a:moveTo>
                <a:lnTo>
                  <a:pt x="4452" y="100"/>
                </a:lnTo>
                <a:cubicBezTo>
                  <a:pt x="4424" y="100"/>
                  <a:pt x="4402" y="77"/>
                  <a:pt x="4402" y="50"/>
                </a:cubicBezTo>
                <a:cubicBezTo>
                  <a:pt x="4402" y="22"/>
                  <a:pt x="4424" y="0"/>
                  <a:pt x="4452" y="0"/>
                </a:cubicBezTo>
                <a:cubicBezTo>
                  <a:pt x="4480" y="0"/>
                  <a:pt x="4502" y="22"/>
                  <a:pt x="4502" y="50"/>
                </a:cubicBezTo>
                <a:cubicBezTo>
                  <a:pt x="4502" y="77"/>
                  <a:pt x="4480" y="100"/>
                  <a:pt x="4452" y="100"/>
                </a:cubicBezTo>
                <a:close/>
                <a:moveTo>
                  <a:pt x="4252" y="100"/>
                </a:moveTo>
                <a:lnTo>
                  <a:pt x="4252" y="100"/>
                </a:lnTo>
                <a:cubicBezTo>
                  <a:pt x="4224" y="100"/>
                  <a:pt x="4202" y="77"/>
                  <a:pt x="4202" y="50"/>
                </a:cubicBezTo>
                <a:cubicBezTo>
                  <a:pt x="4202" y="22"/>
                  <a:pt x="4224" y="0"/>
                  <a:pt x="4252" y="0"/>
                </a:cubicBezTo>
                <a:cubicBezTo>
                  <a:pt x="4279" y="0"/>
                  <a:pt x="4302" y="22"/>
                  <a:pt x="4302" y="50"/>
                </a:cubicBezTo>
                <a:cubicBezTo>
                  <a:pt x="4302" y="77"/>
                  <a:pt x="4279" y="100"/>
                  <a:pt x="4252" y="100"/>
                </a:cubicBezTo>
                <a:close/>
                <a:moveTo>
                  <a:pt x="4052" y="100"/>
                </a:moveTo>
                <a:lnTo>
                  <a:pt x="4052" y="100"/>
                </a:lnTo>
                <a:cubicBezTo>
                  <a:pt x="4024" y="100"/>
                  <a:pt x="4002" y="77"/>
                  <a:pt x="4002" y="50"/>
                </a:cubicBezTo>
                <a:cubicBezTo>
                  <a:pt x="4002" y="22"/>
                  <a:pt x="4024" y="0"/>
                  <a:pt x="4052" y="0"/>
                </a:cubicBezTo>
                <a:cubicBezTo>
                  <a:pt x="4079" y="0"/>
                  <a:pt x="4102" y="22"/>
                  <a:pt x="4102" y="50"/>
                </a:cubicBezTo>
                <a:cubicBezTo>
                  <a:pt x="4102" y="77"/>
                  <a:pt x="4079" y="100"/>
                  <a:pt x="4052" y="100"/>
                </a:cubicBezTo>
                <a:close/>
                <a:moveTo>
                  <a:pt x="3852" y="100"/>
                </a:moveTo>
                <a:lnTo>
                  <a:pt x="3851" y="100"/>
                </a:lnTo>
                <a:cubicBezTo>
                  <a:pt x="3824" y="100"/>
                  <a:pt x="3801" y="77"/>
                  <a:pt x="3801" y="50"/>
                </a:cubicBezTo>
                <a:cubicBezTo>
                  <a:pt x="3801" y="22"/>
                  <a:pt x="3824" y="0"/>
                  <a:pt x="3851" y="0"/>
                </a:cubicBezTo>
                <a:lnTo>
                  <a:pt x="3852" y="0"/>
                </a:lnTo>
                <a:cubicBezTo>
                  <a:pt x="3879" y="0"/>
                  <a:pt x="3902" y="22"/>
                  <a:pt x="3902" y="50"/>
                </a:cubicBezTo>
                <a:cubicBezTo>
                  <a:pt x="3902" y="77"/>
                  <a:pt x="3879" y="100"/>
                  <a:pt x="3852" y="100"/>
                </a:cubicBezTo>
                <a:close/>
                <a:moveTo>
                  <a:pt x="3651" y="100"/>
                </a:moveTo>
                <a:lnTo>
                  <a:pt x="3651" y="100"/>
                </a:lnTo>
                <a:cubicBezTo>
                  <a:pt x="3624" y="100"/>
                  <a:pt x="3601" y="77"/>
                  <a:pt x="3601" y="50"/>
                </a:cubicBezTo>
                <a:cubicBezTo>
                  <a:pt x="3601" y="22"/>
                  <a:pt x="3624" y="0"/>
                  <a:pt x="3651" y="0"/>
                </a:cubicBezTo>
                <a:cubicBezTo>
                  <a:pt x="3679" y="0"/>
                  <a:pt x="3701" y="22"/>
                  <a:pt x="3701" y="50"/>
                </a:cubicBezTo>
                <a:cubicBezTo>
                  <a:pt x="3701" y="77"/>
                  <a:pt x="3679" y="100"/>
                  <a:pt x="3651" y="100"/>
                </a:cubicBezTo>
                <a:close/>
                <a:moveTo>
                  <a:pt x="3451" y="100"/>
                </a:moveTo>
                <a:lnTo>
                  <a:pt x="3451" y="100"/>
                </a:lnTo>
                <a:cubicBezTo>
                  <a:pt x="3424" y="100"/>
                  <a:pt x="3401" y="77"/>
                  <a:pt x="3401" y="50"/>
                </a:cubicBezTo>
                <a:cubicBezTo>
                  <a:pt x="3401" y="22"/>
                  <a:pt x="3424" y="0"/>
                  <a:pt x="3451" y="0"/>
                </a:cubicBezTo>
                <a:cubicBezTo>
                  <a:pt x="3479" y="0"/>
                  <a:pt x="3501" y="22"/>
                  <a:pt x="3501" y="50"/>
                </a:cubicBezTo>
                <a:cubicBezTo>
                  <a:pt x="3501" y="77"/>
                  <a:pt x="3479" y="100"/>
                  <a:pt x="3451" y="100"/>
                </a:cubicBezTo>
                <a:close/>
                <a:moveTo>
                  <a:pt x="3251" y="100"/>
                </a:moveTo>
                <a:lnTo>
                  <a:pt x="3251" y="100"/>
                </a:lnTo>
                <a:cubicBezTo>
                  <a:pt x="3224" y="100"/>
                  <a:pt x="3201" y="77"/>
                  <a:pt x="3201" y="50"/>
                </a:cubicBezTo>
                <a:cubicBezTo>
                  <a:pt x="3201" y="22"/>
                  <a:pt x="3224" y="0"/>
                  <a:pt x="3251" y="0"/>
                </a:cubicBezTo>
                <a:cubicBezTo>
                  <a:pt x="3279" y="0"/>
                  <a:pt x="3301" y="22"/>
                  <a:pt x="3301" y="50"/>
                </a:cubicBezTo>
                <a:cubicBezTo>
                  <a:pt x="3301" y="77"/>
                  <a:pt x="3279" y="100"/>
                  <a:pt x="3251" y="100"/>
                </a:cubicBezTo>
                <a:close/>
                <a:moveTo>
                  <a:pt x="3051" y="100"/>
                </a:moveTo>
                <a:lnTo>
                  <a:pt x="3051" y="100"/>
                </a:lnTo>
                <a:cubicBezTo>
                  <a:pt x="3023" y="100"/>
                  <a:pt x="3001" y="77"/>
                  <a:pt x="3001" y="50"/>
                </a:cubicBezTo>
                <a:cubicBezTo>
                  <a:pt x="3001" y="22"/>
                  <a:pt x="3023" y="0"/>
                  <a:pt x="3051" y="0"/>
                </a:cubicBezTo>
                <a:cubicBezTo>
                  <a:pt x="3079" y="0"/>
                  <a:pt x="3101" y="22"/>
                  <a:pt x="3101" y="50"/>
                </a:cubicBezTo>
                <a:cubicBezTo>
                  <a:pt x="3101" y="77"/>
                  <a:pt x="3079" y="100"/>
                  <a:pt x="3051" y="100"/>
                </a:cubicBezTo>
                <a:close/>
                <a:moveTo>
                  <a:pt x="2851" y="100"/>
                </a:moveTo>
                <a:lnTo>
                  <a:pt x="2851" y="100"/>
                </a:lnTo>
                <a:cubicBezTo>
                  <a:pt x="2823" y="100"/>
                  <a:pt x="2801" y="77"/>
                  <a:pt x="2801" y="50"/>
                </a:cubicBezTo>
                <a:cubicBezTo>
                  <a:pt x="2801" y="22"/>
                  <a:pt x="2823" y="0"/>
                  <a:pt x="2851" y="0"/>
                </a:cubicBezTo>
                <a:cubicBezTo>
                  <a:pt x="2879" y="0"/>
                  <a:pt x="2901" y="22"/>
                  <a:pt x="2901" y="50"/>
                </a:cubicBezTo>
                <a:cubicBezTo>
                  <a:pt x="2901" y="77"/>
                  <a:pt x="2879" y="100"/>
                  <a:pt x="2851" y="100"/>
                </a:cubicBezTo>
                <a:close/>
                <a:moveTo>
                  <a:pt x="2651" y="100"/>
                </a:moveTo>
                <a:lnTo>
                  <a:pt x="2651" y="100"/>
                </a:lnTo>
                <a:cubicBezTo>
                  <a:pt x="2623" y="100"/>
                  <a:pt x="2601" y="77"/>
                  <a:pt x="2601" y="50"/>
                </a:cubicBezTo>
                <a:cubicBezTo>
                  <a:pt x="2601" y="22"/>
                  <a:pt x="2623" y="0"/>
                  <a:pt x="2651" y="0"/>
                </a:cubicBezTo>
                <a:cubicBezTo>
                  <a:pt x="2679" y="0"/>
                  <a:pt x="2701" y="22"/>
                  <a:pt x="2701" y="50"/>
                </a:cubicBezTo>
                <a:cubicBezTo>
                  <a:pt x="2701" y="77"/>
                  <a:pt x="2679" y="100"/>
                  <a:pt x="2651" y="100"/>
                </a:cubicBezTo>
                <a:close/>
                <a:moveTo>
                  <a:pt x="2451" y="100"/>
                </a:moveTo>
                <a:lnTo>
                  <a:pt x="2451" y="100"/>
                </a:lnTo>
                <a:cubicBezTo>
                  <a:pt x="2423" y="100"/>
                  <a:pt x="2401" y="77"/>
                  <a:pt x="2401" y="50"/>
                </a:cubicBezTo>
                <a:cubicBezTo>
                  <a:pt x="2401" y="22"/>
                  <a:pt x="2423" y="0"/>
                  <a:pt x="2451" y="0"/>
                </a:cubicBezTo>
                <a:cubicBezTo>
                  <a:pt x="2478" y="0"/>
                  <a:pt x="2501" y="22"/>
                  <a:pt x="2501" y="50"/>
                </a:cubicBezTo>
                <a:cubicBezTo>
                  <a:pt x="2501" y="77"/>
                  <a:pt x="2478" y="100"/>
                  <a:pt x="2451" y="100"/>
                </a:cubicBezTo>
                <a:close/>
                <a:moveTo>
                  <a:pt x="2251" y="100"/>
                </a:moveTo>
                <a:lnTo>
                  <a:pt x="2251" y="100"/>
                </a:lnTo>
                <a:cubicBezTo>
                  <a:pt x="2223" y="100"/>
                  <a:pt x="2201" y="77"/>
                  <a:pt x="2201" y="50"/>
                </a:cubicBezTo>
                <a:cubicBezTo>
                  <a:pt x="2201" y="22"/>
                  <a:pt x="2223" y="0"/>
                  <a:pt x="2251" y="0"/>
                </a:cubicBezTo>
                <a:cubicBezTo>
                  <a:pt x="2278" y="0"/>
                  <a:pt x="2301" y="22"/>
                  <a:pt x="2301" y="50"/>
                </a:cubicBezTo>
                <a:cubicBezTo>
                  <a:pt x="2301" y="77"/>
                  <a:pt x="2278" y="100"/>
                  <a:pt x="2251" y="100"/>
                </a:cubicBezTo>
                <a:close/>
                <a:moveTo>
                  <a:pt x="2051" y="100"/>
                </a:moveTo>
                <a:lnTo>
                  <a:pt x="2051" y="100"/>
                </a:lnTo>
                <a:cubicBezTo>
                  <a:pt x="2023" y="100"/>
                  <a:pt x="2001" y="77"/>
                  <a:pt x="2001" y="50"/>
                </a:cubicBezTo>
                <a:cubicBezTo>
                  <a:pt x="2001" y="22"/>
                  <a:pt x="2023" y="0"/>
                  <a:pt x="2051" y="0"/>
                </a:cubicBezTo>
                <a:cubicBezTo>
                  <a:pt x="2078" y="0"/>
                  <a:pt x="2101" y="22"/>
                  <a:pt x="2101" y="50"/>
                </a:cubicBezTo>
                <a:cubicBezTo>
                  <a:pt x="2101" y="77"/>
                  <a:pt x="2078" y="100"/>
                  <a:pt x="2051" y="100"/>
                </a:cubicBezTo>
                <a:close/>
                <a:moveTo>
                  <a:pt x="1851" y="100"/>
                </a:moveTo>
                <a:lnTo>
                  <a:pt x="1850" y="100"/>
                </a:lnTo>
                <a:cubicBezTo>
                  <a:pt x="1823" y="100"/>
                  <a:pt x="1800" y="77"/>
                  <a:pt x="1800" y="50"/>
                </a:cubicBezTo>
                <a:cubicBezTo>
                  <a:pt x="1800" y="22"/>
                  <a:pt x="1823" y="0"/>
                  <a:pt x="1850" y="0"/>
                </a:cubicBezTo>
                <a:lnTo>
                  <a:pt x="1851" y="0"/>
                </a:lnTo>
                <a:cubicBezTo>
                  <a:pt x="1878" y="0"/>
                  <a:pt x="1901" y="22"/>
                  <a:pt x="1901" y="50"/>
                </a:cubicBezTo>
                <a:cubicBezTo>
                  <a:pt x="1901" y="77"/>
                  <a:pt x="1878" y="100"/>
                  <a:pt x="1851" y="100"/>
                </a:cubicBezTo>
                <a:close/>
                <a:moveTo>
                  <a:pt x="1650" y="100"/>
                </a:moveTo>
                <a:lnTo>
                  <a:pt x="1650" y="100"/>
                </a:lnTo>
                <a:cubicBezTo>
                  <a:pt x="1623" y="100"/>
                  <a:pt x="1600" y="77"/>
                  <a:pt x="1600" y="50"/>
                </a:cubicBezTo>
                <a:cubicBezTo>
                  <a:pt x="1600" y="22"/>
                  <a:pt x="1623" y="0"/>
                  <a:pt x="1650" y="0"/>
                </a:cubicBezTo>
                <a:cubicBezTo>
                  <a:pt x="1678" y="0"/>
                  <a:pt x="1700" y="22"/>
                  <a:pt x="1700" y="50"/>
                </a:cubicBezTo>
                <a:cubicBezTo>
                  <a:pt x="1700" y="77"/>
                  <a:pt x="1678" y="100"/>
                  <a:pt x="1650" y="100"/>
                </a:cubicBezTo>
                <a:close/>
                <a:moveTo>
                  <a:pt x="1450" y="100"/>
                </a:moveTo>
                <a:lnTo>
                  <a:pt x="1450" y="100"/>
                </a:lnTo>
                <a:cubicBezTo>
                  <a:pt x="1423" y="100"/>
                  <a:pt x="1400" y="77"/>
                  <a:pt x="1400" y="50"/>
                </a:cubicBezTo>
                <a:cubicBezTo>
                  <a:pt x="1400" y="22"/>
                  <a:pt x="1423" y="0"/>
                  <a:pt x="1450" y="0"/>
                </a:cubicBezTo>
                <a:cubicBezTo>
                  <a:pt x="1478" y="0"/>
                  <a:pt x="1500" y="22"/>
                  <a:pt x="1500" y="50"/>
                </a:cubicBezTo>
                <a:cubicBezTo>
                  <a:pt x="1500" y="77"/>
                  <a:pt x="1478" y="100"/>
                  <a:pt x="1450" y="100"/>
                </a:cubicBezTo>
                <a:close/>
                <a:moveTo>
                  <a:pt x="1250" y="100"/>
                </a:moveTo>
                <a:lnTo>
                  <a:pt x="1250" y="100"/>
                </a:lnTo>
                <a:cubicBezTo>
                  <a:pt x="1223" y="100"/>
                  <a:pt x="1200" y="77"/>
                  <a:pt x="1200" y="50"/>
                </a:cubicBezTo>
                <a:cubicBezTo>
                  <a:pt x="1200" y="22"/>
                  <a:pt x="1223" y="0"/>
                  <a:pt x="1250" y="0"/>
                </a:cubicBezTo>
                <a:cubicBezTo>
                  <a:pt x="1278" y="0"/>
                  <a:pt x="1300" y="22"/>
                  <a:pt x="1300" y="50"/>
                </a:cubicBezTo>
                <a:cubicBezTo>
                  <a:pt x="1300" y="77"/>
                  <a:pt x="1278" y="100"/>
                  <a:pt x="1250" y="100"/>
                </a:cubicBezTo>
                <a:close/>
                <a:moveTo>
                  <a:pt x="1050" y="100"/>
                </a:moveTo>
                <a:lnTo>
                  <a:pt x="1050" y="100"/>
                </a:lnTo>
                <a:cubicBezTo>
                  <a:pt x="1022" y="100"/>
                  <a:pt x="1000" y="77"/>
                  <a:pt x="1000" y="50"/>
                </a:cubicBezTo>
                <a:cubicBezTo>
                  <a:pt x="1000" y="22"/>
                  <a:pt x="1022" y="0"/>
                  <a:pt x="1050" y="0"/>
                </a:cubicBezTo>
                <a:cubicBezTo>
                  <a:pt x="1078" y="0"/>
                  <a:pt x="1100" y="22"/>
                  <a:pt x="1100" y="50"/>
                </a:cubicBezTo>
                <a:cubicBezTo>
                  <a:pt x="1100" y="77"/>
                  <a:pt x="1078" y="100"/>
                  <a:pt x="1050" y="100"/>
                </a:cubicBezTo>
                <a:close/>
                <a:moveTo>
                  <a:pt x="850" y="100"/>
                </a:moveTo>
                <a:lnTo>
                  <a:pt x="850" y="100"/>
                </a:lnTo>
                <a:cubicBezTo>
                  <a:pt x="822" y="100"/>
                  <a:pt x="800" y="77"/>
                  <a:pt x="800" y="50"/>
                </a:cubicBezTo>
                <a:cubicBezTo>
                  <a:pt x="800" y="22"/>
                  <a:pt x="822" y="0"/>
                  <a:pt x="850" y="0"/>
                </a:cubicBezTo>
                <a:cubicBezTo>
                  <a:pt x="878" y="0"/>
                  <a:pt x="900" y="22"/>
                  <a:pt x="900" y="50"/>
                </a:cubicBezTo>
                <a:cubicBezTo>
                  <a:pt x="900" y="77"/>
                  <a:pt x="878" y="100"/>
                  <a:pt x="850" y="100"/>
                </a:cubicBezTo>
                <a:close/>
                <a:moveTo>
                  <a:pt x="650" y="100"/>
                </a:moveTo>
                <a:lnTo>
                  <a:pt x="650" y="100"/>
                </a:lnTo>
                <a:cubicBezTo>
                  <a:pt x="622" y="100"/>
                  <a:pt x="600" y="77"/>
                  <a:pt x="600" y="50"/>
                </a:cubicBezTo>
                <a:cubicBezTo>
                  <a:pt x="600" y="22"/>
                  <a:pt x="622" y="0"/>
                  <a:pt x="650" y="0"/>
                </a:cubicBezTo>
                <a:cubicBezTo>
                  <a:pt x="678" y="0"/>
                  <a:pt x="700" y="22"/>
                  <a:pt x="700" y="50"/>
                </a:cubicBezTo>
                <a:cubicBezTo>
                  <a:pt x="700" y="77"/>
                  <a:pt x="678" y="100"/>
                  <a:pt x="650" y="100"/>
                </a:cubicBezTo>
                <a:close/>
                <a:moveTo>
                  <a:pt x="450" y="100"/>
                </a:moveTo>
                <a:lnTo>
                  <a:pt x="450" y="100"/>
                </a:lnTo>
                <a:cubicBezTo>
                  <a:pt x="422" y="100"/>
                  <a:pt x="400" y="77"/>
                  <a:pt x="400" y="50"/>
                </a:cubicBezTo>
                <a:cubicBezTo>
                  <a:pt x="400" y="22"/>
                  <a:pt x="422" y="0"/>
                  <a:pt x="450" y="0"/>
                </a:cubicBezTo>
                <a:cubicBezTo>
                  <a:pt x="477" y="0"/>
                  <a:pt x="500" y="22"/>
                  <a:pt x="500" y="50"/>
                </a:cubicBezTo>
                <a:cubicBezTo>
                  <a:pt x="500" y="77"/>
                  <a:pt x="477" y="100"/>
                  <a:pt x="450" y="100"/>
                </a:cubicBezTo>
                <a:close/>
                <a:moveTo>
                  <a:pt x="250" y="100"/>
                </a:moveTo>
                <a:lnTo>
                  <a:pt x="250" y="100"/>
                </a:lnTo>
                <a:cubicBezTo>
                  <a:pt x="222" y="100"/>
                  <a:pt x="200" y="77"/>
                  <a:pt x="200" y="50"/>
                </a:cubicBezTo>
                <a:cubicBezTo>
                  <a:pt x="200" y="22"/>
                  <a:pt x="222" y="0"/>
                  <a:pt x="250" y="0"/>
                </a:cubicBezTo>
                <a:cubicBezTo>
                  <a:pt x="277" y="0"/>
                  <a:pt x="300" y="22"/>
                  <a:pt x="300" y="50"/>
                </a:cubicBezTo>
                <a:cubicBezTo>
                  <a:pt x="300" y="77"/>
                  <a:pt x="277" y="100"/>
                  <a:pt x="250" y="100"/>
                </a:cubicBezTo>
                <a:close/>
                <a:moveTo>
                  <a:pt x="50" y="100"/>
                </a:moveTo>
                <a:lnTo>
                  <a:pt x="50" y="100"/>
                </a:lnTo>
                <a:cubicBezTo>
                  <a:pt x="22" y="100"/>
                  <a:pt x="0" y="77"/>
                  <a:pt x="0" y="50"/>
                </a:cubicBezTo>
                <a:cubicBezTo>
                  <a:pt x="0" y="22"/>
                  <a:pt x="22" y="0"/>
                  <a:pt x="50" y="0"/>
                </a:cubicBezTo>
                <a:cubicBezTo>
                  <a:pt x="77" y="0"/>
                  <a:pt x="100" y="22"/>
                  <a:pt x="100" y="50"/>
                </a:cubicBezTo>
                <a:cubicBezTo>
                  <a:pt x="100" y="77"/>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35" name="Freeform 43"/>
          <p:cNvSpPr>
            <a:spLocks noEditPoints="1"/>
          </p:cNvSpPr>
          <p:nvPr/>
        </p:nvSpPr>
        <p:spPr bwMode="auto">
          <a:xfrm>
            <a:off x="644525" y="2090368"/>
            <a:ext cx="784225" cy="12700"/>
          </a:xfrm>
          <a:custGeom>
            <a:avLst/>
            <a:gdLst>
              <a:gd name="T0" fmla="*/ 96799966 w 6303"/>
              <a:gd name="T1" fmla="*/ 0 h 100"/>
              <a:gd name="T2" fmla="*/ 93703876 w 6303"/>
              <a:gd name="T3" fmla="*/ 1612900 h 100"/>
              <a:gd name="T4" fmla="*/ 93703876 w 6303"/>
              <a:gd name="T5" fmla="*/ 0 h 100"/>
              <a:gd name="T6" fmla="*/ 90592234 w 6303"/>
              <a:gd name="T7" fmla="*/ 1612900 h 100"/>
              <a:gd name="T8" fmla="*/ 91381809 w 6303"/>
              <a:gd name="T9" fmla="*/ 806450 h 100"/>
              <a:gd name="T10" fmla="*/ 86722121 w 6303"/>
              <a:gd name="T11" fmla="*/ 806450 h 100"/>
              <a:gd name="T12" fmla="*/ 87496144 w 6303"/>
              <a:gd name="T13" fmla="*/ 1612900 h 100"/>
              <a:gd name="T14" fmla="*/ 84400054 w 6303"/>
              <a:gd name="T15" fmla="*/ 0 h 100"/>
              <a:gd name="T16" fmla="*/ 81303964 w 6303"/>
              <a:gd name="T17" fmla="*/ 1612900 h 100"/>
              <a:gd name="T18" fmla="*/ 81303964 w 6303"/>
              <a:gd name="T19" fmla="*/ 0 h 100"/>
              <a:gd name="T20" fmla="*/ 78207750 w 6303"/>
              <a:gd name="T21" fmla="*/ 1612900 h 100"/>
              <a:gd name="T22" fmla="*/ 78981772 w 6303"/>
              <a:gd name="T23" fmla="*/ 806450 h 100"/>
              <a:gd name="T24" fmla="*/ 74337637 w 6303"/>
              <a:gd name="T25" fmla="*/ 806450 h 100"/>
              <a:gd name="T26" fmla="*/ 75111660 w 6303"/>
              <a:gd name="T27" fmla="*/ 1612900 h 100"/>
              <a:gd name="T28" fmla="*/ 72015570 w 6303"/>
              <a:gd name="T29" fmla="*/ 0 h 100"/>
              <a:gd name="T30" fmla="*/ 68919480 w 6303"/>
              <a:gd name="T31" fmla="*/ 1612900 h 100"/>
              <a:gd name="T32" fmla="*/ 68919480 w 6303"/>
              <a:gd name="T33" fmla="*/ 0 h 100"/>
              <a:gd name="T34" fmla="*/ 65823390 w 6303"/>
              <a:gd name="T35" fmla="*/ 1612900 h 100"/>
              <a:gd name="T36" fmla="*/ 66597412 w 6303"/>
              <a:gd name="T37" fmla="*/ 806450 h 100"/>
              <a:gd name="T38" fmla="*/ 61953153 w 6303"/>
              <a:gd name="T39" fmla="*/ 806450 h 100"/>
              <a:gd name="T40" fmla="*/ 62727300 w 6303"/>
              <a:gd name="T41" fmla="*/ 1612900 h 100"/>
              <a:gd name="T42" fmla="*/ 59615657 w 6303"/>
              <a:gd name="T43" fmla="*/ 0 h 100"/>
              <a:gd name="T44" fmla="*/ 56519567 w 6303"/>
              <a:gd name="T45" fmla="*/ 1612900 h 100"/>
              <a:gd name="T46" fmla="*/ 56519567 w 6303"/>
              <a:gd name="T47" fmla="*/ 0 h 100"/>
              <a:gd name="T48" fmla="*/ 53423477 w 6303"/>
              <a:gd name="T49" fmla="*/ 1612900 h 100"/>
              <a:gd name="T50" fmla="*/ 54197500 w 6303"/>
              <a:gd name="T51" fmla="*/ 806450 h 100"/>
              <a:gd name="T52" fmla="*/ 49553241 w 6303"/>
              <a:gd name="T53" fmla="*/ 806450 h 100"/>
              <a:gd name="T54" fmla="*/ 50327263 w 6303"/>
              <a:gd name="T55" fmla="*/ 1612900 h 100"/>
              <a:gd name="T56" fmla="*/ 47231173 w 6303"/>
              <a:gd name="T57" fmla="*/ 0 h 100"/>
              <a:gd name="T58" fmla="*/ 44135083 w 6303"/>
              <a:gd name="T59" fmla="*/ 1612900 h 100"/>
              <a:gd name="T60" fmla="*/ 44135083 w 6303"/>
              <a:gd name="T61" fmla="*/ 0 h 100"/>
              <a:gd name="T62" fmla="*/ 41038993 w 6303"/>
              <a:gd name="T63" fmla="*/ 1612900 h 100"/>
              <a:gd name="T64" fmla="*/ 41813016 w 6303"/>
              <a:gd name="T65" fmla="*/ 806450 h 100"/>
              <a:gd name="T66" fmla="*/ 37168881 w 6303"/>
              <a:gd name="T67" fmla="*/ 806450 h 100"/>
              <a:gd name="T68" fmla="*/ 37942903 w 6303"/>
              <a:gd name="T69" fmla="*/ 1612900 h 100"/>
              <a:gd name="T70" fmla="*/ 34846689 w 6303"/>
              <a:gd name="T71" fmla="*/ 0 h 100"/>
              <a:gd name="T72" fmla="*/ 31750599 w 6303"/>
              <a:gd name="T73" fmla="*/ 1612900 h 100"/>
              <a:gd name="T74" fmla="*/ 31750599 w 6303"/>
              <a:gd name="T75" fmla="*/ 0 h 100"/>
              <a:gd name="T76" fmla="*/ 28639081 w 6303"/>
              <a:gd name="T77" fmla="*/ 1612900 h 100"/>
              <a:gd name="T78" fmla="*/ 29428531 w 6303"/>
              <a:gd name="T79" fmla="*/ 806450 h 100"/>
              <a:gd name="T80" fmla="*/ 24768844 w 6303"/>
              <a:gd name="T81" fmla="*/ 806450 h 100"/>
              <a:gd name="T82" fmla="*/ 25542991 w 6303"/>
              <a:gd name="T83" fmla="*/ 1612900 h 100"/>
              <a:gd name="T84" fmla="*/ 22446776 w 6303"/>
              <a:gd name="T85" fmla="*/ 0 h 100"/>
              <a:gd name="T86" fmla="*/ 19350687 w 6303"/>
              <a:gd name="T87" fmla="*/ 1612900 h 100"/>
              <a:gd name="T88" fmla="*/ 19350687 w 6303"/>
              <a:gd name="T89" fmla="*/ 0 h 100"/>
              <a:gd name="T90" fmla="*/ 16254597 w 6303"/>
              <a:gd name="T91" fmla="*/ 1612900 h 100"/>
              <a:gd name="T92" fmla="*/ 17028619 w 6303"/>
              <a:gd name="T93" fmla="*/ 806450 h 100"/>
              <a:gd name="T94" fmla="*/ 12384484 w 6303"/>
              <a:gd name="T95" fmla="*/ 806450 h 100"/>
              <a:gd name="T96" fmla="*/ 13158507 w 6303"/>
              <a:gd name="T97" fmla="*/ 1612900 h 100"/>
              <a:gd name="T98" fmla="*/ 10062417 w 6303"/>
              <a:gd name="T99" fmla="*/ 0 h 100"/>
              <a:gd name="T100" fmla="*/ 6966202 w 6303"/>
              <a:gd name="T101" fmla="*/ 1612900 h 100"/>
              <a:gd name="T102" fmla="*/ 6966202 w 6303"/>
              <a:gd name="T103" fmla="*/ 0 h 100"/>
              <a:gd name="T104" fmla="*/ 3870112 w 6303"/>
              <a:gd name="T105" fmla="*/ 1612900 h 100"/>
              <a:gd name="T106" fmla="*/ 4644135 w 6303"/>
              <a:gd name="T107" fmla="*/ 806450 h 100"/>
              <a:gd name="T108" fmla="*/ 0 w 6303"/>
              <a:gd name="T109" fmla="*/ 806450 h 100"/>
              <a:gd name="T110" fmla="*/ 774022 w 6303"/>
              <a:gd name="T111" fmla="*/ 161290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03" h="100">
                <a:moveTo>
                  <a:pt x="6253" y="100"/>
                </a:moveTo>
                <a:lnTo>
                  <a:pt x="6253" y="100"/>
                </a:lnTo>
                <a:cubicBezTo>
                  <a:pt x="6225" y="100"/>
                  <a:pt x="6203" y="77"/>
                  <a:pt x="6203" y="50"/>
                </a:cubicBezTo>
                <a:cubicBezTo>
                  <a:pt x="6203" y="22"/>
                  <a:pt x="6225" y="0"/>
                  <a:pt x="6253" y="0"/>
                </a:cubicBezTo>
                <a:cubicBezTo>
                  <a:pt x="6280" y="0"/>
                  <a:pt x="6303" y="22"/>
                  <a:pt x="6303" y="50"/>
                </a:cubicBezTo>
                <a:cubicBezTo>
                  <a:pt x="6303" y="77"/>
                  <a:pt x="6280" y="100"/>
                  <a:pt x="6253" y="100"/>
                </a:cubicBezTo>
                <a:close/>
                <a:moveTo>
                  <a:pt x="6053" y="100"/>
                </a:moveTo>
                <a:lnTo>
                  <a:pt x="6053" y="100"/>
                </a:lnTo>
                <a:cubicBezTo>
                  <a:pt x="6025" y="100"/>
                  <a:pt x="6003" y="77"/>
                  <a:pt x="6003" y="50"/>
                </a:cubicBezTo>
                <a:cubicBezTo>
                  <a:pt x="6003" y="22"/>
                  <a:pt x="6025" y="0"/>
                  <a:pt x="6053" y="0"/>
                </a:cubicBezTo>
                <a:cubicBezTo>
                  <a:pt x="6080" y="0"/>
                  <a:pt x="6103" y="22"/>
                  <a:pt x="6103" y="50"/>
                </a:cubicBezTo>
                <a:cubicBezTo>
                  <a:pt x="6103" y="77"/>
                  <a:pt x="6080" y="100"/>
                  <a:pt x="6053" y="100"/>
                </a:cubicBezTo>
                <a:close/>
                <a:moveTo>
                  <a:pt x="5853" y="100"/>
                </a:moveTo>
                <a:lnTo>
                  <a:pt x="5852" y="100"/>
                </a:lnTo>
                <a:cubicBezTo>
                  <a:pt x="5825" y="100"/>
                  <a:pt x="5802" y="77"/>
                  <a:pt x="5802" y="50"/>
                </a:cubicBezTo>
                <a:cubicBezTo>
                  <a:pt x="5802" y="22"/>
                  <a:pt x="5825" y="0"/>
                  <a:pt x="5852" y="0"/>
                </a:cubicBezTo>
                <a:lnTo>
                  <a:pt x="5853" y="0"/>
                </a:lnTo>
                <a:cubicBezTo>
                  <a:pt x="5880" y="0"/>
                  <a:pt x="5903" y="22"/>
                  <a:pt x="5903" y="50"/>
                </a:cubicBezTo>
                <a:cubicBezTo>
                  <a:pt x="5903" y="77"/>
                  <a:pt x="5880" y="100"/>
                  <a:pt x="5853" y="100"/>
                </a:cubicBezTo>
                <a:close/>
                <a:moveTo>
                  <a:pt x="5652" y="100"/>
                </a:moveTo>
                <a:lnTo>
                  <a:pt x="5652" y="100"/>
                </a:lnTo>
                <a:cubicBezTo>
                  <a:pt x="5625" y="100"/>
                  <a:pt x="5602" y="77"/>
                  <a:pt x="5602" y="50"/>
                </a:cubicBezTo>
                <a:cubicBezTo>
                  <a:pt x="5602" y="22"/>
                  <a:pt x="5625" y="0"/>
                  <a:pt x="5652" y="0"/>
                </a:cubicBezTo>
                <a:cubicBezTo>
                  <a:pt x="5680" y="0"/>
                  <a:pt x="5702" y="22"/>
                  <a:pt x="5702" y="50"/>
                </a:cubicBezTo>
                <a:cubicBezTo>
                  <a:pt x="5702" y="77"/>
                  <a:pt x="5680" y="100"/>
                  <a:pt x="5652" y="100"/>
                </a:cubicBezTo>
                <a:close/>
                <a:moveTo>
                  <a:pt x="5452" y="100"/>
                </a:moveTo>
                <a:lnTo>
                  <a:pt x="5452" y="100"/>
                </a:lnTo>
                <a:cubicBezTo>
                  <a:pt x="5425" y="100"/>
                  <a:pt x="5402" y="77"/>
                  <a:pt x="5402" y="50"/>
                </a:cubicBezTo>
                <a:cubicBezTo>
                  <a:pt x="5402" y="22"/>
                  <a:pt x="5425" y="0"/>
                  <a:pt x="5452" y="0"/>
                </a:cubicBezTo>
                <a:cubicBezTo>
                  <a:pt x="5480" y="0"/>
                  <a:pt x="5502" y="22"/>
                  <a:pt x="5502" y="50"/>
                </a:cubicBezTo>
                <a:cubicBezTo>
                  <a:pt x="5502" y="77"/>
                  <a:pt x="5480" y="100"/>
                  <a:pt x="5452" y="100"/>
                </a:cubicBezTo>
                <a:close/>
                <a:moveTo>
                  <a:pt x="5252" y="100"/>
                </a:moveTo>
                <a:lnTo>
                  <a:pt x="5252" y="100"/>
                </a:lnTo>
                <a:cubicBezTo>
                  <a:pt x="5225" y="100"/>
                  <a:pt x="5202" y="77"/>
                  <a:pt x="5202" y="50"/>
                </a:cubicBezTo>
                <a:cubicBezTo>
                  <a:pt x="5202" y="22"/>
                  <a:pt x="5225" y="0"/>
                  <a:pt x="5252" y="0"/>
                </a:cubicBezTo>
                <a:cubicBezTo>
                  <a:pt x="5280" y="0"/>
                  <a:pt x="5302" y="22"/>
                  <a:pt x="5302" y="50"/>
                </a:cubicBezTo>
                <a:cubicBezTo>
                  <a:pt x="5302" y="77"/>
                  <a:pt x="5280" y="100"/>
                  <a:pt x="5252" y="100"/>
                </a:cubicBezTo>
                <a:close/>
                <a:moveTo>
                  <a:pt x="5052" y="100"/>
                </a:moveTo>
                <a:lnTo>
                  <a:pt x="5052" y="100"/>
                </a:lnTo>
                <a:cubicBezTo>
                  <a:pt x="5024" y="100"/>
                  <a:pt x="5002" y="77"/>
                  <a:pt x="5002" y="50"/>
                </a:cubicBezTo>
                <a:cubicBezTo>
                  <a:pt x="5002" y="22"/>
                  <a:pt x="5024" y="0"/>
                  <a:pt x="5052" y="0"/>
                </a:cubicBezTo>
                <a:cubicBezTo>
                  <a:pt x="5080" y="0"/>
                  <a:pt x="5102" y="22"/>
                  <a:pt x="5102" y="50"/>
                </a:cubicBezTo>
                <a:cubicBezTo>
                  <a:pt x="5102" y="77"/>
                  <a:pt x="5080" y="100"/>
                  <a:pt x="5052" y="100"/>
                </a:cubicBezTo>
                <a:close/>
                <a:moveTo>
                  <a:pt x="4852" y="100"/>
                </a:moveTo>
                <a:lnTo>
                  <a:pt x="4852" y="100"/>
                </a:lnTo>
                <a:cubicBezTo>
                  <a:pt x="4824" y="100"/>
                  <a:pt x="4802" y="77"/>
                  <a:pt x="4802" y="50"/>
                </a:cubicBezTo>
                <a:cubicBezTo>
                  <a:pt x="4802" y="22"/>
                  <a:pt x="4824" y="0"/>
                  <a:pt x="4852" y="0"/>
                </a:cubicBezTo>
                <a:cubicBezTo>
                  <a:pt x="4880" y="0"/>
                  <a:pt x="4902" y="22"/>
                  <a:pt x="4902" y="50"/>
                </a:cubicBezTo>
                <a:cubicBezTo>
                  <a:pt x="4902" y="77"/>
                  <a:pt x="4880" y="100"/>
                  <a:pt x="4852" y="100"/>
                </a:cubicBezTo>
                <a:close/>
                <a:moveTo>
                  <a:pt x="4652" y="100"/>
                </a:moveTo>
                <a:lnTo>
                  <a:pt x="4652" y="100"/>
                </a:lnTo>
                <a:cubicBezTo>
                  <a:pt x="4624" y="100"/>
                  <a:pt x="4602" y="77"/>
                  <a:pt x="4602" y="50"/>
                </a:cubicBezTo>
                <a:cubicBezTo>
                  <a:pt x="4602" y="22"/>
                  <a:pt x="4624" y="0"/>
                  <a:pt x="4652" y="0"/>
                </a:cubicBezTo>
                <a:cubicBezTo>
                  <a:pt x="4680" y="0"/>
                  <a:pt x="4702" y="22"/>
                  <a:pt x="4702" y="50"/>
                </a:cubicBezTo>
                <a:cubicBezTo>
                  <a:pt x="4702" y="77"/>
                  <a:pt x="4680" y="100"/>
                  <a:pt x="4652" y="100"/>
                </a:cubicBezTo>
                <a:close/>
                <a:moveTo>
                  <a:pt x="4452" y="100"/>
                </a:moveTo>
                <a:lnTo>
                  <a:pt x="4452" y="100"/>
                </a:lnTo>
                <a:cubicBezTo>
                  <a:pt x="4424" y="100"/>
                  <a:pt x="4402" y="77"/>
                  <a:pt x="4402" y="50"/>
                </a:cubicBezTo>
                <a:cubicBezTo>
                  <a:pt x="4402" y="22"/>
                  <a:pt x="4424" y="0"/>
                  <a:pt x="4452" y="0"/>
                </a:cubicBezTo>
                <a:cubicBezTo>
                  <a:pt x="4480" y="0"/>
                  <a:pt x="4502" y="22"/>
                  <a:pt x="4502" y="50"/>
                </a:cubicBezTo>
                <a:cubicBezTo>
                  <a:pt x="4502" y="77"/>
                  <a:pt x="4480" y="100"/>
                  <a:pt x="4452" y="100"/>
                </a:cubicBezTo>
                <a:close/>
                <a:moveTo>
                  <a:pt x="4252" y="100"/>
                </a:moveTo>
                <a:lnTo>
                  <a:pt x="4252" y="100"/>
                </a:lnTo>
                <a:cubicBezTo>
                  <a:pt x="4224" y="100"/>
                  <a:pt x="4202" y="77"/>
                  <a:pt x="4202" y="50"/>
                </a:cubicBezTo>
                <a:cubicBezTo>
                  <a:pt x="4202" y="22"/>
                  <a:pt x="4224" y="0"/>
                  <a:pt x="4252" y="0"/>
                </a:cubicBezTo>
                <a:cubicBezTo>
                  <a:pt x="4279" y="0"/>
                  <a:pt x="4302" y="22"/>
                  <a:pt x="4302" y="50"/>
                </a:cubicBezTo>
                <a:cubicBezTo>
                  <a:pt x="4302" y="77"/>
                  <a:pt x="4279" y="100"/>
                  <a:pt x="4252" y="100"/>
                </a:cubicBezTo>
                <a:close/>
                <a:moveTo>
                  <a:pt x="4052" y="100"/>
                </a:moveTo>
                <a:lnTo>
                  <a:pt x="4052" y="100"/>
                </a:lnTo>
                <a:cubicBezTo>
                  <a:pt x="4024" y="100"/>
                  <a:pt x="4002" y="77"/>
                  <a:pt x="4002" y="50"/>
                </a:cubicBezTo>
                <a:cubicBezTo>
                  <a:pt x="4002" y="22"/>
                  <a:pt x="4024" y="0"/>
                  <a:pt x="4052" y="0"/>
                </a:cubicBezTo>
                <a:cubicBezTo>
                  <a:pt x="4079" y="0"/>
                  <a:pt x="4102" y="22"/>
                  <a:pt x="4102" y="50"/>
                </a:cubicBezTo>
                <a:cubicBezTo>
                  <a:pt x="4102" y="77"/>
                  <a:pt x="4079" y="100"/>
                  <a:pt x="4052" y="100"/>
                </a:cubicBezTo>
                <a:close/>
                <a:moveTo>
                  <a:pt x="3852" y="100"/>
                </a:moveTo>
                <a:lnTo>
                  <a:pt x="3851" y="100"/>
                </a:lnTo>
                <a:cubicBezTo>
                  <a:pt x="3824" y="100"/>
                  <a:pt x="3801" y="77"/>
                  <a:pt x="3801" y="50"/>
                </a:cubicBezTo>
                <a:cubicBezTo>
                  <a:pt x="3801" y="22"/>
                  <a:pt x="3824" y="0"/>
                  <a:pt x="3851" y="0"/>
                </a:cubicBezTo>
                <a:lnTo>
                  <a:pt x="3852" y="0"/>
                </a:lnTo>
                <a:cubicBezTo>
                  <a:pt x="3879" y="0"/>
                  <a:pt x="3902" y="22"/>
                  <a:pt x="3902" y="50"/>
                </a:cubicBezTo>
                <a:cubicBezTo>
                  <a:pt x="3902" y="77"/>
                  <a:pt x="3879" y="100"/>
                  <a:pt x="3852" y="100"/>
                </a:cubicBezTo>
                <a:close/>
                <a:moveTo>
                  <a:pt x="3651" y="100"/>
                </a:moveTo>
                <a:lnTo>
                  <a:pt x="3651" y="100"/>
                </a:lnTo>
                <a:cubicBezTo>
                  <a:pt x="3624" y="100"/>
                  <a:pt x="3601" y="77"/>
                  <a:pt x="3601" y="50"/>
                </a:cubicBezTo>
                <a:cubicBezTo>
                  <a:pt x="3601" y="22"/>
                  <a:pt x="3624" y="0"/>
                  <a:pt x="3651" y="0"/>
                </a:cubicBezTo>
                <a:cubicBezTo>
                  <a:pt x="3679" y="0"/>
                  <a:pt x="3701" y="22"/>
                  <a:pt x="3701" y="50"/>
                </a:cubicBezTo>
                <a:cubicBezTo>
                  <a:pt x="3701" y="77"/>
                  <a:pt x="3679" y="100"/>
                  <a:pt x="3651" y="100"/>
                </a:cubicBezTo>
                <a:close/>
                <a:moveTo>
                  <a:pt x="3451" y="100"/>
                </a:moveTo>
                <a:lnTo>
                  <a:pt x="3451" y="100"/>
                </a:lnTo>
                <a:cubicBezTo>
                  <a:pt x="3424" y="100"/>
                  <a:pt x="3401" y="77"/>
                  <a:pt x="3401" y="50"/>
                </a:cubicBezTo>
                <a:cubicBezTo>
                  <a:pt x="3401" y="22"/>
                  <a:pt x="3424" y="0"/>
                  <a:pt x="3451" y="0"/>
                </a:cubicBezTo>
                <a:cubicBezTo>
                  <a:pt x="3479" y="0"/>
                  <a:pt x="3501" y="22"/>
                  <a:pt x="3501" y="50"/>
                </a:cubicBezTo>
                <a:cubicBezTo>
                  <a:pt x="3501" y="77"/>
                  <a:pt x="3479" y="100"/>
                  <a:pt x="3451" y="100"/>
                </a:cubicBezTo>
                <a:close/>
                <a:moveTo>
                  <a:pt x="3251" y="100"/>
                </a:moveTo>
                <a:lnTo>
                  <a:pt x="3251" y="100"/>
                </a:lnTo>
                <a:cubicBezTo>
                  <a:pt x="3224" y="100"/>
                  <a:pt x="3201" y="77"/>
                  <a:pt x="3201" y="50"/>
                </a:cubicBezTo>
                <a:cubicBezTo>
                  <a:pt x="3201" y="22"/>
                  <a:pt x="3224" y="0"/>
                  <a:pt x="3251" y="0"/>
                </a:cubicBezTo>
                <a:cubicBezTo>
                  <a:pt x="3279" y="0"/>
                  <a:pt x="3301" y="22"/>
                  <a:pt x="3301" y="50"/>
                </a:cubicBezTo>
                <a:cubicBezTo>
                  <a:pt x="3301" y="77"/>
                  <a:pt x="3279" y="100"/>
                  <a:pt x="3251" y="100"/>
                </a:cubicBezTo>
                <a:close/>
                <a:moveTo>
                  <a:pt x="3051" y="100"/>
                </a:moveTo>
                <a:lnTo>
                  <a:pt x="3051" y="100"/>
                </a:lnTo>
                <a:cubicBezTo>
                  <a:pt x="3023" y="100"/>
                  <a:pt x="3001" y="77"/>
                  <a:pt x="3001" y="50"/>
                </a:cubicBezTo>
                <a:cubicBezTo>
                  <a:pt x="3001" y="22"/>
                  <a:pt x="3023" y="0"/>
                  <a:pt x="3051" y="0"/>
                </a:cubicBezTo>
                <a:cubicBezTo>
                  <a:pt x="3079" y="0"/>
                  <a:pt x="3101" y="22"/>
                  <a:pt x="3101" y="50"/>
                </a:cubicBezTo>
                <a:cubicBezTo>
                  <a:pt x="3101" y="77"/>
                  <a:pt x="3079" y="100"/>
                  <a:pt x="3051" y="100"/>
                </a:cubicBezTo>
                <a:close/>
                <a:moveTo>
                  <a:pt x="2851" y="100"/>
                </a:moveTo>
                <a:lnTo>
                  <a:pt x="2851" y="100"/>
                </a:lnTo>
                <a:cubicBezTo>
                  <a:pt x="2823" y="100"/>
                  <a:pt x="2801" y="77"/>
                  <a:pt x="2801" y="50"/>
                </a:cubicBezTo>
                <a:cubicBezTo>
                  <a:pt x="2801" y="22"/>
                  <a:pt x="2823" y="0"/>
                  <a:pt x="2851" y="0"/>
                </a:cubicBezTo>
                <a:cubicBezTo>
                  <a:pt x="2879" y="0"/>
                  <a:pt x="2901" y="22"/>
                  <a:pt x="2901" y="50"/>
                </a:cubicBezTo>
                <a:cubicBezTo>
                  <a:pt x="2901" y="77"/>
                  <a:pt x="2879" y="100"/>
                  <a:pt x="2851" y="100"/>
                </a:cubicBezTo>
                <a:close/>
                <a:moveTo>
                  <a:pt x="2651" y="100"/>
                </a:moveTo>
                <a:lnTo>
                  <a:pt x="2651" y="100"/>
                </a:lnTo>
                <a:cubicBezTo>
                  <a:pt x="2623" y="100"/>
                  <a:pt x="2601" y="77"/>
                  <a:pt x="2601" y="50"/>
                </a:cubicBezTo>
                <a:cubicBezTo>
                  <a:pt x="2601" y="22"/>
                  <a:pt x="2623" y="0"/>
                  <a:pt x="2651" y="0"/>
                </a:cubicBezTo>
                <a:cubicBezTo>
                  <a:pt x="2679" y="0"/>
                  <a:pt x="2701" y="22"/>
                  <a:pt x="2701" y="50"/>
                </a:cubicBezTo>
                <a:cubicBezTo>
                  <a:pt x="2701" y="77"/>
                  <a:pt x="2679" y="100"/>
                  <a:pt x="2651" y="100"/>
                </a:cubicBezTo>
                <a:close/>
                <a:moveTo>
                  <a:pt x="2451" y="100"/>
                </a:moveTo>
                <a:lnTo>
                  <a:pt x="2451" y="100"/>
                </a:lnTo>
                <a:cubicBezTo>
                  <a:pt x="2423" y="100"/>
                  <a:pt x="2401" y="77"/>
                  <a:pt x="2401" y="50"/>
                </a:cubicBezTo>
                <a:cubicBezTo>
                  <a:pt x="2401" y="22"/>
                  <a:pt x="2423" y="0"/>
                  <a:pt x="2451" y="0"/>
                </a:cubicBezTo>
                <a:cubicBezTo>
                  <a:pt x="2478" y="0"/>
                  <a:pt x="2501" y="22"/>
                  <a:pt x="2501" y="50"/>
                </a:cubicBezTo>
                <a:cubicBezTo>
                  <a:pt x="2501" y="77"/>
                  <a:pt x="2478" y="100"/>
                  <a:pt x="2451" y="100"/>
                </a:cubicBezTo>
                <a:close/>
                <a:moveTo>
                  <a:pt x="2251" y="100"/>
                </a:moveTo>
                <a:lnTo>
                  <a:pt x="2251" y="100"/>
                </a:lnTo>
                <a:cubicBezTo>
                  <a:pt x="2223" y="100"/>
                  <a:pt x="2201" y="77"/>
                  <a:pt x="2201" y="50"/>
                </a:cubicBezTo>
                <a:cubicBezTo>
                  <a:pt x="2201" y="22"/>
                  <a:pt x="2223" y="0"/>
                  <a:pt x="2251" y="0"/>
                </a:cubicBezTo>
                <a:cubicBezTo>
                  <a:pt x="2278" y="0"/>
                  <a:pt x="2301" y="22"/>
                  <a:pt x="2301" y="50"/>
                </a:cubicBezTo>
                <a:cubicBezTo>
                  <a:pt x="2301" y="77"/>
                  <a:pt x="2278" y="100"/>
                  <a:pt x="2251" y="100"/>
                </a:cubicBezTo>
                <a:close/>
                <a:moveTo>
                  <a:pt x="2051" y="100"/>
                </a:moveTo>
                <a:lnTo>
                  <a:pt x="2051" y="100"/>
                </a:lnTo>
                <a:cubicBezTo>
                  <a:pt x="2023" y="100"/>
                  <a:pt x="2001" y="77"/>
                  <a:pt x="2001" y="50"/>
                </a:cubicBezTo>
                <a:cubicBezTo>
                  <a:pt x="2001" y="22"/>
                  <a:pt x="2023" y="0"/>
                  <a:pt x="2051" y="0"/>
                </a:cubicBezTo>
                <a:cubicBezTo>
                  <a:pt x="2078" y="0"/>
                  <a:pt x="2101" y="22"/>
                  <a:pt x="2101" y="50"/>
                </a:cubicBezTo>
                <a:cubicBezTo>
                  <a:pt x="2101" y="77"/>
                  <a:pt x="2078" y="100"/>
                  <a:pt x="2051" y="100"/>
                </a:cubicBezTo>
                <a:close/>
                <a:moveTo>
                  <a:pt x="1851" y="100"/>
                </a:moveTo>
                <a:lnTo>
                  <a:pt x="1850" y="100"/>
                </a:lnTo>
                <a:cubicBezTo>
                  <a:pt x="1823" y="100"/>
                  <a:pt x="1800" y="77"/>
                  <a:pt x="1800" y="50"/>
                </a:cubicBezTo>
                <a:cubicBezTo>
                  <a:pt x="1800" y="22"/>
                  <a:pt x="1823" y="0"/>
                  <a:pt x="1850" y="0"/>
                </a:cubicBezTo>
                <a:lnTo>
                  <a:pt x="1851" y="0"/>
                </a:lnTo>
                <a:cubicBezTo>
                  <a:pt x="1878" y="0"/>
                  <a:pt x="1901" y="22"/>
                  <a:pt x="1901" y="50"/>
                </a:cubicBezTo>
                <a:cubicBezTo>
                  <a:pt x="1901" y="77"/>
                  <a:pt x="1878" y="100"/>
                  <a:pt x="1851" y="100"/>
                </a:cubicBezTo>
                <a:close/>
                <a:moveTo>
                  <a:pt x="1650" y="100"/>
                </a:moveTo>
                <a:lnTo>
                  <a:pt x="1650" y="100"/>
                </a:lnTo>
                <a:cubicBezTo>
                  <a:pt x="1623" y="100"/>
                  <a:pt x="1600" y="77"/>
                  <a:pt x="1600" y="50"/>
                </a:cubicBezTo>
                <a:cubicBezTo>
                  <a:pt x="1600" y="22"/>
                  <a:pt x="1623" y="0"/>
                  <a:pt x="1650" y="0"/>
                </a:cubicBezTo>
                <a:cubicBezTo>
                  <a:pt x="1678" y="0"/>
                  <a:pt x="1700" y="22"/>
                  <a:pt x="1700" y="50"/>
                </a:cubicBezTo>
                <a:cubicBezTo>
                  <a:pt x="1700" y="77"/>
                  <a:pt x="1678" y="100"/>
                  <a:pt x="1650" y="100"/>
                </a:cubicBezTo>
                <a:close/>
                <a:moveTo>
                  <a:pt x="1450" y="100"/>
                </a:moveTo>
                <a:lnTo>
                  <a:pt x="1450" y="100"/>
                </a:lnTo>
                <a:cubicBezTo>
                  <a:pt x="1423" y="100"/>
                  <a:pt x="1400" y="77"/>
                  <a:pt x="1400" y="50"/>
                </a:cubicBezTo>
                <a:cubicBezTo>
                  <a:pt x="1400" y="22"/>
                  <a:pt x="1423" y="0"/>
                  <a:pt x="1450" y="0"/>
                </a:cubicBezTo>
                <a:cubicBezTo>
                  <a:pt x="1478" y="0"/>
                  <a:pt x="1500" y="22"/>
                  <a:pt x="1500" y="50"/>
                </a:cubicBezTo>
                <a:cubicBezTo>
                  <a:pt x="1500" y="77"/>
                  <a:pt x="1478" y="100"/>
                  <a:pt x="1450" y="100"/>
                </a:cubicBezTo>
                <a:close/>
                <a:moveTo>
                  <a:pt x="1250" y="100"/>
                </a:moveTo>
                <a:lnTo>
                  <a:pt x="1250" y="100"/>
                </a:lnTo>
                <a:cubicBezTo>
                  <a:pt x="1223" y="100"/>
                  <a:pt x="1200" y="77"/>
                  <a:pt x="1200" y="50"/>
                </a:cubicBezTo>
                <a:cubicBezTo>
                  <a:pt x="1200" y="22"/>
                  <a:pt x="1223" y="0"/>
                  <a:pt x="1250" y="0"/>
                </a:cubicBezTo>
                <a:cubicBezTo>
                  <a:pt x="1278" y="0"/>
                  <a:pt x="1300" y="22"/>
                  <a:pt x="1300" y="50"/>
                </a:cubicBezTo>
                <a:cubicBezTo>
                  <a:pt x="1300" y="77"/>
                  <a:pt x="1278" y="100"/>
                  <a:pt x="1250" y="100"/>
                </a:cubicBezTo>
                <a:close/>
                <a:moveTo>
                  <a:pt x="1050" y="100"/>
                </a:moveTo>
                <a:lnTo>
                  <a:pt x="1050" y="100"/>
                </a:lnTo>
                <a:cubicBezTo>
                  <a:pt x="1022" y="100"/>
                  <a:pt x="1000" y="77"/>
                  <a:pt x="1000" y="50"/>
                </a:cubicBezTo>
                <a:cubicBezTo>
                  <a:pt x="1000" y="22"/>
                  <a:pt x="1022" y="0"/>
                  <a:pt x="1050" y="0"/>
                </a:cubicBezTo>
                <a:cubicBezTo>
                  <a:pt x="1078" y="0"/>
                  <a:pt x="1100" y="22"/>
                  <a:pt x="1100" y="50"/>
                </a:cubicBezTo>
                <a:cubicBezTo>
                  <a:pt x="1100" y="77"/>
                  <a:pt x="1078" y="100"/>
                  <a:pt x="1050" y="100"/>
                </a:cubicBezTo>
                <a:close/>
                <a:moveTo>
                  <a:pt x="850" y="100"/>
                </a:moveTo>
                <a:lnTo>
                  <a:pt x="850" y="100"/>
                </a:lnTo>
                <a:cubicBezTo>
                  <a:pt x="822" y="100"/>
                  <a:pt x="800" y="77"/>
                  <a:pt x="800" y="50"/>
                </a:cubicBezTo>
                <a:cubicBezTo>
                  <a:pt x="800" y="22"/>
                  <a:pt x="822" y="0"/>
                  <a:pt x="850" y="0"/>
                </a:cubicBezTo>
                <a:cubicBezTo>
                  <a:pt x="878" y="0"/>
                  <a:pt x="900" y="22"/>
                  <a:pt x="900" y="50"/>
                </a:cubicBezTo>
                <a:cubicBezTo>
                  <a:pt x="900" y="77"/>
                  <a:pt x="878" y="100"/>
                  <a:pt x="850" y="100"/>
                </a:cubicBezTo>
                <a:close/>
                <a:moveTo>
                  <a:pt x="650" y="100"/>
                </a:moveTo>
                <a:lnTo>
                  <a:pt x="650" y="100"/>
                </a:lnTo>
                <a:cubicBezTo>
                  <a:pt x="622" y="100"/>
                  <a:pt x="600" y="77"/>
                  <a:pt x="600" y="50"/>
                </a:cubicBezTo>
                <a:cubicBezTo>
                  <a:pt x="600" y="22"/>
                  <a:pt x="622" y="0"/>
                  <a:pt x="650" y="0"/>
                </a:cubicBezTo>
                <a:cubicBezTo>
                  <a:pt x="678" y="0"/>
                  <a:pt x="700" y="22"/>
                  <a:pt x="700" y="50"/>
                </a:cubicBezTo>
                <a:cubicBezTo>
                  <a:pt x="700" y="77"/>
                  <a:pt x="678" y="100"/>
                  <a:pt x="650" y="100"/>
                </a:cubicBezTo>
                <a:close/>
                <a:moveTo>
                  <a:pt x="450" y="100"/>
                </a:moveTo>
                <a:lnTo>
                  <a:pt x="450" y="100"/>
                </a:lnTo>
                <a:cubicBezTo>
                  <a:pt x="422" y="100"/>
                  <a:pt x="400" y="77"/>
                  <a:pt x="400" y="50"/>
                </a:cubicBezTo>
                <a:cubicBezTo>
                  <a:pt x="400" y="22"/>
                  <a:pt x="422" y="0"/>
                  <a:pt x="450" y="0"/>
                </a:cubicBezTo>
                <a:cubicBezTo>
                  <a:pt x="477" y="0"/>
                  <a:pt x="500" y="22"/>
                  <a:pt x="500" y="50"/>
                </a:cubicBezTo>
                <a:cubicBezTo>
                  <a:pt x="500" y="77"/>
                  <a:pt x="477" y="100"/>
                  <a:pt x="450" y="100"/>
                </a:cubicBezTo>
                <a:close/>
                <a:moveTo>
                  <a:pt x="250" y="100"/>
                </a:moveTo>
                <a:lnTo>
                  <a:pt x="250" y="100"/>
                </a:lnTo>
                <a:cubicBezTo>
                  <a:pt x="222" y="100"/>
                  <a:pt x="200" y="77"/>
                  <a:pt x="200" y="50"/>
                </a:cubicBezTo>
                <a:cubicBezTo>
                  <a:pt x="200" y="22"/>
                  <a:pt x="222" y="0"/>
                  <a:pt x="250" y="0"/>
                </a:cubicBezTo>
                <a:cubicBezTo>
                  <a:pt x="277" y="0"/>
                  <a:pt x="300" y="22"/>
                  <a:pt x="300" y="50"/>
                </a:cubicBezTo>
                <a:cubicBezTo>
                  <a:pt x="300" y="77"/>
                  <a:pt x="277" y="100"/>
                  <a:pt x="250" y="100"/>
                </a:cubicBezTo>
                <a:close/>
                <a:moveTo>
                  <a:pt x="50" y="100"/>
                </a:moveTo>
                <a:lnTo>
                  <a:pt x="50" y="100"/>
                </a:lnTo>
                <a:cubicBezTo>
                  <a:pt x="22" y="100"/>
                  <a:pt x="0" y="77"/>
                  <a:pt x="0" y="50"/>
                </a:cubicBezTo>
                <a:cubicBezTo>
                  <a:pt x="0" y="22"/>
                  <a:pt x="22" y="0"/>
                  <a:pt x="50" y="0"/>
                </a:cubicBezTo>
                <a:cubicBezTo>
                  <a:pt x="77" y="0"/>
                  <a:pt x="100" y="22"/>
                  <a:pt x="100" y="50"/>
                </a:cubicBezTo>
                <a:cubicBezTo>
                  <a:pt x="100" y="77"/>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36" name="Rectangle 48"/>
          <p:cNvSpPr>
            <a:spLocks noChangeArrowheads="1"/>
          </p:cNvSpPr>
          <p:nvPr/>
        </p:nvSpPr>
        <p:spPr bwMode="auto">
          <a:xfrm>
            <a:off x="1847917" y="1951480"/>
            <a:ext cx="939800" cy="274638"/>
          </a:xfrm>
          <a:prstGeom prst="rect">
            <a:avLst/>
          </a:prstGeom>
          <a:noFill/>
          <a:ln w="9525">
            <a:noFill/>
            <a:miter lim="800000"/>
            <a:headEnd/>
            <a:tailEnd/>
          </a:ln>
        </p:spPr>
        <p:txBody>
          <a:bodyPr wrap="none" lIns="0" tIns="0" rIns="0" bIns="0">
            <a:prstTxWarp prst="textNoShape">
              <a:avLst/>
            </a:prstTxWarp>
            <a:spAutoFit/>
          </a:bodyPr>
          <a:lstStyle/>
          <a:p>
            <a:r>
              <a:rPr lang="en-US" b="1" dirty="0">
                <a:solidFill>
                  <a:srgbClr val="000066"/>
                </a:solidFill>
              </a:rPr>
              <a:t>Graphite</a:t>
            </a:r>
            <a:endParaRPr lang="en-US" dirty="0">
              <a:solidFill>
                <a:srgbClr val="000066"/>
              </a:solidFill>
            </a:endParaRPr>
          </a:p>
        </p:txBody>
      </p:sp>
      <p:sp>
        <p:nvSpPr>
          <p:cNvPr id="37" name="Rectangle 49"/>
          <p:cNvSpPr>
            <a:spLocks noChangeArrowheads="1"/>
          </p:cNvSpPr>
          <p:nvPr/>
        </p:nvSpPr>
        <p:spPr bwMode="auto">
          <a:xfrm>
            <a:off x="630238" y="2704730"/>
            <a:ext cx="850900" cy="274638"/>
          </a:xfrm>
          <a:prstGeom prst="rect">
            <a:avLst/>
          </a:prstGeom>
          <a:noFill/>
          <a:ln w="9525">
            <a:noFill/>
            <a:miter lim="800000"/>
            <a:headEnd/>
            <a:tailEnd/>
          </a:ln>
        </p:spPr>
        <p:txBody>
          <a:bodyPr wrap="none" lIns="0" tIns="0" rIns="0" bIns="0">
            <a:prstTxWarp prst="textNoShape">
              <a:avLst/>
            </a:prstTxWarp>
            <a:spAutoFit/>
          </a:bodyPr>
          <a:lstStyle/>
          <a:p>
            <a:r>
              <a:rPr lang="en-US" b="1" dirty="0">
                <a:solidFill>
                  <a:srgbClr val="000066"/>
                </a:solidFill>
              </a:rPr>
              <a:t>0.34 nm</a:t>
            </a:r>
            <a:endParaRPr lang="en-US" dirty="0">
              <a:solidFill>
                <a:srgbClr val="000066"/>
              </a:solidFill>
            </a:endParaRPr>
          </a:p>
        </p:txBody>
      </p:sp>
      <p:grpSp>
        <p:nvGrpSpPr>
          <p:cNvPr id="38" name="Group 69"/>
          <p:cNvGrpSpPr>
            <a:grpSpLocks/>
          </p:cNvGrpSpPr>
          <p:nvPr/>
        </p:nvGrpSpPr>
        <p:grpSpPr bwMode="auto">
          <a:xfrm>
            <a:off x="604838" y="4597160"/>
            <a:ext cx="3336925" cy="1912937"/>
            <a:chOff x="381" y="2971"/>
            <a:chExt cx="2102" cy="1205"/>
          </a:xfrm>
        </p:grpSpPr>
        <p:pic>
          <p:nvPicPr>
            <p:cNvPr id="39" name="Picture 22"/>
            <p:cNvPicPr>
              <a:picLocks noChangeAspect="1" noChangeArrowheads="1"/>
            </p:cNvPicPr>
            <p:nvPr/>
          </p:nvPicPr>
          <p:blipFill>
            <a:blip r:embed="rId5"/>
            <a:srcRect/>
            <a:stretch>
              <a:fillRect/>
            </a:stretch>
          </p:blipFill>
          <p:spPr bwMode="auto">
            <a:xfrm>
              <a:off x="938" y="2971"/>
              <a:ext cx="1545" cy="984"/>
            </a:xfrm>
            <a:prstGeom prst="rect">
              <a:avLst/>
            </a:prstGeom>
            <a:noFill/>
            <a:ln w="9525">
              <a:noFill/>
              <a:miter lim="800000"/>
              <a:headEnd/>
              <a:tailEnd/>
            </a:ln>
          </p:spPr>
        </p:pic>
        <p:sp>
          <p:nvSpPr>
            <p:cNvPr id="40" name="Freeform 27"/>
            <p:cNvSpPr>
              <a:spLocks noEditPoints="1"/>
            </p:cNvSpPr>
            <p:nvPr/>
          </p:nvSpPr>
          <p:spPr bwMode="auto">
            <a:xfrm>
              <a:off x="400" y="3487"/>
              <a:ext cx="447" cy="8"/>
            </a:xfrm>
            <a:custGeom>
              <a:avLst/>
              <a:gdLst>
                <a:gd name="T0" fmla="*/ 35 w 5702"/>
                <a:gd name="T1" fmla="*/ 0 h 100"/>
                <a:gd name="T2" fmla="*/ 33 w 5702"/>
                <a:gd name="T3" fmla="*/ 1 h 100"/>
                <a:gd name="T4" fmla="*/ 33 w 5702"/>
                <a:gd name="T5" fmla="*/ 0 h 100"/>
                <a:gd name="T6" fmla="*/ 32 w 5702"/>
                <a:gd name="T7" fmla="*/ 1 h 100"/>
                <a:gd name="T8" fmla="*/ 33 w 5702"/>
                <a:gd name="T9" fmla="*/ 0 h 100"/>
                <a:gd name="T10" fmla="*/ 31 w 5702"/>
                <a:gd name="T11" fmla="*/ 0 h 100"/>
                <a:gd name="T12" fmla="*/ 31 w 5702"/>
                <a:gd name="T13" fmla="*/ 1 h 100"/>
                <a:gd name="T14" fmla="*/ 30 w 5702"/>
                <a:gd name="T15" fmla="*/ 0 h 100"/>
                <a:gd name="T16" fmla="*/ 29 w 5702"/>
                <a:gd name="T17" fmla="*/ 1 h 100"/>
                <a:gd name="T18" fmla="*/ 29 w 5702"/>
                <a:gd name="T19" fmla="*/ 0 h 100"/>
                <a:gd name="T20" fmla="*/ 27 w 5702"/>
                <a:gd name="T21" fmla="*/ 1 h 100"/>
                <a:gd name="T22" fmla="*/ 28 w 5702"/>
                <a:gd name="T23" fmla="*/ 0 h 100"/>
                <a:gd name="T24" fmla="*/ 26 w 5702"/>
                <a:gd name="T25" fmla="*/ 0 h 100"/>
                <a:gd name="T26" fmla="*/ 26 w 5702"/>
                <a:gd name="T27" fmla="*/ 1 h 100"/>
                <a:gd name="T28" fmla="*/ 25 w 5702"/>
                <a:gd name="T29" fmla="*/ 0 h 100"/>
                <a:gd name="T30" fmla="*/ 24 w 5702"/>
                <a:gd name="T31" fmla="*/ 1 h 100"/>
                <a:gd name="T32" fmla="*/ 24 w 5702"/>
                <a:gd name="T33" fmla="*/ 0 h 100"/>
                <a:gd name="T34" fmla="*/ 22 w 5702"/>
                <a:gd name="T35" fmla="*/ 1 h 100"/>
                <a:gd name="T36" fmla="*/ 23 w 5702"/>
                <a:gd name="T37" fmla="*/ 0 h 100"/>
                <a:gd name="T38" fmla="*/ 21 w 5702"/>
                <a:gd name="T39" fmla="*/ 0 h 100"/>
                <a:gd name="T40" fmla="*/ 21 w 5702"/>
                <a:gd name="T41" fmla="*/ 1 h 100"/>
                <a:gd name="T42" fmla="*/ 20 w 5702"/>
                <a:gd name="T43" fmla="*/ 0 h 100"/>
                <a:gd name="T44" fmla="*/ 19 w 5702"/>
                <a:gd name="T45" fmla="*/ 1 h 100"/>
                <a:gd name="T46" fmla="*/ 19 w 5702"/>
                <a:gd name="T47" fmla="*/ 0 h 100"/>
                <a:gd name="T48" fmla="*/ 18 w 5702"/>
                <a:gd name="T49" fmla="*/ 1 h 100"/>
                <a:gd name="T50" fmla="*/ 18 w 5702"/>
                <a:gd name="T51" fmla="*/ 0 h 100"/>
                <a:gd name="T52" fmla="*/ 16 w 5702"/>
                <a:gd name="T53" fmla="*/ 0 h 100"/>
                <a:gd name="T54" fmla="*/ 16 w 5702"/>
                <a:gd name="T55" fmla="*/ 1 h 100"/>
                <a:gd name="T56" fmla="*/ 15 w 5702"/>
                <a:gd name="T57" fmla="*/ 0 h 100"/>
                <a:gd name="T58" fmla="*/ 14 w 5702"/>
                <a:gd name="T59" fmla="*/ 1 h 100"/>
                <a:gd name="T60" fmla="*/ 14 w 5702"/>
                <a:gd name="T61" fmla="*/ 0 h 100"/>
                <a:gd name="T62" fmla="*/ 13 w 5702"/>
                <a:gd name="T63" fmla="*/ 1 h 100"/>
                <a:gd name="T64" fmla="*/ 13 w 5702"/>
                <a:gd name="T65" fmla="*/ 0 h 100"/>
                <a:gd name="T66" fmla="*/ 11 w 5702"/>
                <a:gd name="T67" fmla="*/ 0 h 100"/>
                <a:gd name="T68" fmla="*/ 11 w 5702"/>
                <a:gd name="T69" fmla="*/ 1 h 100"/>
                <a:gd name="T70" fmla="*/ 10 w 5702"/>
                <a:gd name="T71" fmla="*/ 0 h 100"/>
                <a:gd name="T72" fmla="*/ 9 w 5702"/>
                <a:gd name="T73" fmla="*/ 1 h 100"/>
                <a:gd name="T74" fmla="*/ 9 w 5702"/>
                <a:gd name="T75" fmla="*/ 0 h 100"/>
                <a:gd name="T76" fmla="*/ 8 w 5702"/>
                <a:gd name="T77" fmla="*/ 1 h 100"/>
                <a:gd name="T78" fmla="*/ 8 w 5702"/>
                <a:gd name="T79" fmla="*/ 0 h 100"/>
                <a:gd name="T80" fmla="*/ 6 w 5702"/>
                <a:gd name="T81" fmla="*/ 0 h 100"/>
                <a:gd name="T82" fmla="*/ 6 w 5702"/>
                <a:gd name="T83" fmla="*/ 1 h 100"/>
                <a:gd name="T84" fmla="*/ 5 w 5702"/>
                <a:gd name="T85" fmla="*/ 0 h 100"/>
                <a:gd name="T86" fmla="*/ 4 w 5702"/>
                <a:gd name="T87" fmla="*/ 1 h 100"/>
                <a:gd name="T88" fmla="*/ 4 w 5702"/>
                <a:gd name="T89" fmla="*/ 0 h 100"/>
                <a:gd name="T90" fmla="*/ 3 w 5702"/>
                <a:gd name="T91" fmla="*/ 1 h 100"/>
                <a:gd name="T92" fmla="*/ 3 w 5702"/>
                <a:gd name="T93" fmla="*/ 0 h 100"/>
                <a:gd name="T94" fmla="*/ 1 w 5702"/>
                <a:gd name="T95" fmla="*/ 0 h 100"/>
                <a:gd name="T96" fmla="*/ 2 w 5702"/>
                <a:gd name="T97" fmla="*/ 1 h 100"/>
                <a:gd name="T98" fmla="*/ 0 w 5702"/>
                <a:gd name="T99" fmla="*/ 0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02" h="100">
                  <a:moveTo>
                    <a:pt x="5652" y="100"/>
                  </a:moveTo>
                  <a:lnTo>
                    <a:pt x="5652" y="100"/>
                  </a:lnTo>
                  <a:cubicBezTo>
                    <a:pt x="5625" y="100"/>
                    <a:pt x="5602" y="78"/>
                    <a:pt x="5602" y="50"/>
                  </a:cubicBezTo>
                  <a:cubicBezTo>
                    <a:pt x="5602" y="23"/>
                    <a:pt x="5625" y="0"/>
                    <a:pt x="5652" y="0"/>
                  </a:cubicBezTo>
                  <a:cubicBezTo>
                    <a:pt x="5680" y="0"/>
                    <a:pt x="5702" y="23"/>
                    <a:pt x="5702" y="50"/>
                  </a:cubicBezTo>
                  <a:cubicBezTo>
                    <a:pt x="5702" y="78"/>
                    <a:pt x="5680" y="100"/>
                    <a:pt x="5652" y="100"/>
                  </a:cubicBezTo>
                  <a:close/>
                  <a:moveTo>
                    <a:pt x="5452" y="100"/>
                  </a:moveTo>
                  <a:lnTo>
                    <a:pt x="5452" y="100"/>
                  </a:lnTo>
                  <a:cubicBezTo>
                    <a:pt x="5425" y="100"/>
                    <a:pt x="5402" y="78"/>
                    <a:pt x="5402" y="50"/>
                  </a:cubicBezTo>
                  <a:cubicBezTo>
                    <a:pt x="5402" y="23"/>
                    <a:pt x="5425" y="0"/>
                    <a:pt x="5452" y="0"/>
                  </a:cubicBezTo>
                  <a:cubicBezTo>
                    <a:pt x="5480" y="0"/>
                    <a:pt x="5502" y="23"/>
                    <a:pt x="5502" y="50"/>
                  </a:cubicBezTo>
                  <a:cubicBezTo>
                    <a:pt x="5502" y="78"/>
                    <a:pt x="5480" y="100"/>
                    <a:pt x="5452" y="100"/>
                  </a:cubicBezTo>
                  <a:close/>
                  <a:moveTo>
                    <a:pt x="5252" y="100"/>
                  </a:moveTo>
                  <a:lnTo>
                    <a:pt x="5252" y="100"/>
                  </a:lnTo>
                  <a:cubicBezTo>
                    <a:pt x="5225" y="100"/>
                    <a:pt x="5202" y="78"/>
                    <a:pt x="5202" y="50"/>
                  </a:cubicBezTo>
                  <a:cubicBezTo>
                    <a:pt x="5202" y="23"/>
                    <a:pt x="5225" y="0"/>
                    <a:pt x="5252" y="0"/>
                  </a:cubicBezTo>
                  <a:cubicBezTo>
                    <a:pt x="5280" y="0"/>
                    <a:pt x="5302" y="23"/>
                    <a:pt x="5302" y="50"/>
                  </a:cubicBezTo>
                  <a:cubicBezTo>
                    <a:pt x="5302" y="78"/>
                    <a:pt x="5280" y="100"/>
                    <a:pt x="5252" y="100"/>
                  </a:cubicBezTo>
                  <a:close/>
                  <a:moveTo>
                    <a:pt x="5052" y="100"/>
                  </a:moveTo>
                  <a:lnTo>
                    <a:pt x="5052" y="100"/>
                  </a:lnTo>
                  <a:cubicBezTo>
                    <a:pt x="5024" y="100"/>
                    <a:pt x="5002" y="78"/>
                    <a:pt x="5002" y="50"/>
                  </a:cubicBezTo>
                  <a:cubicBezTo>
                    <a:pt x="5002" y="23"/>
                    <a:pt x="5024" y="0"/>
                    <a:pt x="5052" y="0"/>
                  </a:cubicBezTo>
                  <a:cubicBezTo>
                    <a:pt x="5080" y="0"/>
                    <a:pt x="5102" y="23"/>
                    <a:pt x="5102" y="50"/>
                  </a:cubicBezTo>
                  <a:cubicBezTo>
                    <a:pt x="5102" y="78"/>
                    <a:pt x="5080" y="100"/>
                    <a:pt x="5052" y="100"/>
                  </a:cubicBezTo>
                  <a:close/>
                  <a:moveTo>
                    <a:pt x="4852" y="100"/>
                  </a:moveTo>
                  <a:lnTo>
                    <a:pt x="4852" y="100"/>
                  </a:lnTo>
                  <a:cubicBezTo>
                    <a:pt x="4824" y="100"/>
                    <a:pt x="4802" y="78"/>
                    <a:pt x="4802" y="50"/>
                  </a:cubicBezTo>
                  <a:cubicBezTo>
                    <a:pt x="4802" y="23"/>
                    <a:pt x="4824" y="0"/>
                    <a:pt x="4852" y="0"/>
                  </a:cubicBezTo>
                  <a:cubicBezTo>
                    <a:pt x="4880" y="0"/>
                    <a:pt x="4902" y="23"/>
                    <a:pt x="4902" y="50"/>
                  </a:cubicBezTo>
                  <a:cubicBezTo>
                    <a:pt x="4902" y="78"/>
                    <a:pt x="4880" y="100"/>
                    <a:pt x="4852" y="100"/>
                  </a:cubicBezTo>
                  <a:close/>
                  <a:moveTo>
                    <a:pt x="4652" y="100"/>
                  </a:moveTo>
                  <a:lnTo>
                    <a:pt x="4652" y="100"/>
                  </a:lnTo>
                  <a:cubicBezTo>
                    <a:pt x="4624" y="100"/>
                    <a:pt x="4602" y="78"/>
                    <a:pt x="4602" y="50"/>
                  </a:cubicBezTo>
                  <a:cubicBezTo>
                    <a:pt x="4602" y="23"/>
                    <a:pt x="4624" y="0"/>
                    <a:pt x="4652" y="0"/>
                  </a:cubicBezTo>
                  <a:cubicBezTo>
                    <a:pt x="4680" y="0"/>
                    <a:pt x="4702" y="23"/>
                    <a:pt x="4702" y="50"/>
                  </a:cubicBezTo>
                  <a:cubicBezTo>
                    <a:pt x="4702" y="78"/>
                    <a:pt x="4680" y="100"/>
                    <a:pt x="4652" y="100"/>
                  </a:cubicBezTo>
                  <a:close/>
                  <a:moveTo>
                    <a:pt x="4452" y="100"/>
                  </a:moveTo>
                  <a:lnTo>
                    <a:pt x="4452" y="100"/>
                  </a:lnTo>
                  <a:cubicBezTo>
                    <a:pt x="4424" y="100"/>
                    <a:pt x="4402" y="78"/>
                    <a:pt x="4402" y="50"/>
                  </a:cubicBezTo>
                  <a:cubicBezTo>
                    <a:pt x="4402" y="23"/>
                    <a:pt x="4424" y="0"/>
                    <a:pt x="4452" y="0"/>
                  </a:cubicBezTo>
                  <a:cubicBezTo>
                    <a:pt x="4479" y="0"/>
                    <a:pt x="4502" y="23"/>
                    <a:pt x="4502" y="50"/>
                  </a:cubicBezTo>
                  <a:cubicBezTo>
                    <a:pt x="4502" y="78"/>
                    <a:pt x="4479" y="100"/>
                    <a:pt x="4452" y="100"/>
                  </a:cubicBezTo>
                  <a:close/>
                  <a:moveTo>
                    <a:pt x="4252" y="100"/>
                  </a:moveTo>
                  <a:lnTo>
                    <a:pt x="4252" y="100"/>
                  </a:lnTo>
                  <a:cubicBezTo>
                    <a:pt x="4224" y="100"/>
                    <a:pt x="4202" y="78"/>
                    <a:pt x="4202" y="50"/>
                  </a:cubicBezTo>
                  <a:cubicBezTo>
                    <a:pt x="4202" y="23"/>
                    <a:pt x="4224" y="0"/>
                    <a:pt x="4252" y="0"/>
                  </a:cubicBezTo>
                  <a:cubicBezTo>
                    <a:pt x="4279" y="0"/>
                    <a:pt x="4302" y="23"/>
                    <a:pt x="4302" y="50"/>
                  </a:cubicBezTo>
                  <a:cubicBezTo>
                    <a:pt x="4302" y="78"/>
                    <a:pt x="4279" y="100"/>
                    <a:pt x="4252" y="100"/>
                  </a:cubicBezTo>
                  <a:close/>
                  <a:moveTo>
                    <a:pt x="4052" y="100"/>
                  </a:moveTo>
                  <a:lnTo>
                    <a:pt x="4052" y="100"/>
                  </a:lnTo>
                  <a:cubicBezTo>
                    <a:pt x="4024" y="100"/>
                    <a:pt x="4002" y="78"/>
                    <a:pt x="4002" y="50"/>
                  </a:cubicBezTo>
                  <a:cubicBezTo>
                    <a:pt x="4002" y="23"/>
                    <a:pt x="4024" y="0"/>
                    <a:pt x="4052" y="0"/>
                  </a:cubicBezTo>
                  <a:cubicBezTo>
                    <a:pt x="4079" y="0"/>
                    <a:pt x="4102" y="23"/>
                    <a:pt x="4102" y="50"/>
                  </a:cubicBezTo>
                  <a:cubicBezTo>
                    <a:pt x="4102" y="78"/>
                    <a:pt x="4079" y="100"/>
                    <a:pt x="4052" y="100"/>
                  </a:cubicBezTo>
                  <a:close/>
                  <a:moveTo>
                    <a:pt x="3852" y="100"/>
                  </a:moveTo>
                  <a:lnTo>
                    <a:pt x="3851" y="100"/>
                  </a:lnTo>
                  <a:cubicBezTo>
                    <a:pt x="3824" y="100"/>
                    <a:pt x="3801" y="78"/>
                    <a:pt x="3801" y="50"/>
                  </a:cubicBezTo>
                  <a:cubicBezTo>
                    <a:pt x="3801" y="23"/>
                    <a:pt x="3824" y="0"/>
                    <a:pt x="3851" y="0"/>
                  </a:cubicBezTo>
                  <a:lnTo>
                    <a:pt x="3852" y="0"/>
                  </a:lnTo>
                  <a:cubicBezTo>
                    <a:pt x="3879" y="0"/>
                    <a:pt x="3902" y="23"/>
                    <a:pt x="3902" y="50"/>
                  </a:cubicBezTo>
                  <a:cubicBezTo>
                    <a:pt x="3902" y="78"/>
                    <a:pt x="3879" y="100"/>
                    <a:pt x="3852" y="100"/>
                  </a:cubicBezTo>
                  <a:close/>
                  <a:moveTo>
                    <a:pt x="3651" y="100"/>
                  </a:moveTo>
                  <a:lnTo>
                    <a:pt x="3651" y="100"/>
                  </a:lnTo>
                  <a:cubicBezTo>
                    <a:pt x="3624" y="100"/>
                    <a:pt x="3601" y="78"/>
                    <a:pt x="3601" y="50"/>
                  </a:cubicBezTo>
                  <a:cubicBezTo>
                    <a:pt x="3601" y="23"/>
                    <a:pt x="3624" y="0"/>
                    <a:pt x="3651" y="0"/>
                  </a:cubicBezTo>
                  <a:cubicBezTo>
                    <a:pt x="3679" y="0"/>
                    <a:pt x="3701" y="23"/>
                    <a:pt x="3701" y="50"/>
                  </a:cubicBezTo>
                  <a:cubicBezTo>
                    <a:pt x="3701" y="78"/>
                    <a:pt x="3679" y="100"/>
                    <a:pt x="3651" y="100"/>
                  </a:cubicBezTo>
                  <a:close/>
                  <a:moveTo>
                    <a:pt x="3451" y="100"/>
                  </a:moveTo>
                  <a:lnTo>
                    <a:pt x="3451" y="100"/>
                  </a:lnTo>
                  <a:cubicBezTo>
                    <a:pt x="3424" y="100"/>
                    <a:pt x="3401" y="78"/>
                    <a:pt x="3401" y="50"/>
                  </a:cubicBezTo>
                  <a:cubicBezTo>
                    <a:pt x="3401" y="23"/>
                    <a:pt x="3424" y="0"/>
                    <a:pt x="3451" y="0"/>
                  </a:cubicBezTo>
                  <a:cubicBezTo>
                    <a:pt x="3479" y="0"/>
                    <a:pt x="3501" y="23"/>
                    <a:pt x="3501" y="50"/>
                  </a:cubicBezTo>
                  <a:cubicBezTo>
                    <a:pt x="3501" y="78"/>
                    <a:pt x="3479" y="100"/>
                    <a:pt x="3451" y="100"/>
                  </a:cubicBezTo>
                  <a:close/>
                  <a:moveTo>
                    <a:pt x="3251" y="100"/>
                  </a:moveTo>
                  <a:lnTo>
                    <a:pt x="3251" y="100"/>
                  </a:lnTo>
                  <a:cubicBezTo>
                    <a:pt x="3224" y="100"/>
                    <a:pt x="3201" y="78"/>
                    <a:pt x="3201" y="50"/>
                  </a:cubicBezTo>
                  <a:cubicBezTo>
                    <a:pt x="3201" y="23"/>
                    <a:pt x="3224" y="0"/>
                    <a:pt x="3251" y="0"/>
                  </a:cubicBezTo>
                  <a:cubicBezTo>
                    <a:pt x="3279" y="0"/>
                    <a:pt x="3301" y="23"/>
                    <a:pt x="3301" y="50"/>
                  </a:cubicBezTo>
                  <a:cubicBezTo>
                    <a:pt x="3301" y="78"/>
                    <a:pt x="3279" y="100"/>
                    <a:pt x="3251" y="100"/>
                  </a:cubicBezTo>
                  <a:close/>
                  <a:moveTo>
                    <a:pt x="3051" y="100"/>
                  </a:moveTo>
                  <a:lnTo>
                    <a:pt x="3051" y="100"/>
                  </a:lnTo>
                  <a:cubicBezTo>
                    <a:pt x="3023" y="100"/>
                    <a:pt x="3001" y="78"/>
                    <a:pt x="3001" y="50"/>
                  </a:cubicBezTo>
                  <a:cubicBezTo>
                    <a:pt x="3001" y="23"/>
                    <a:pt x="3023" y="0"/>
                    <a:pt x="3051" y="0"/>
                  </a:cubicBezTo>
                  <a:cubicBezTo>
                    <a:pt x="3079" y="0"/>
                    <a:pt x="3101" y="23"/>
                    <a:pt x="3101" y="50"/>
                  </a:cubicBezTo>
                  <a:cubicBezTo>
                    <a:pt x="3101" y="78"/>
                    <a:pt x="3079" y="100"/>
                    <a:pt x="3051" y="100"/>
                  </a:cubicBezTo>
                  <a:close/>
                  <a:moveTo>
                    <a:pt x="2851" y="100"/>
                  </a:moveTo>
                  <a:lnTo>
                    <a:pt x="2851" y="100"/>
                  </a:lnTo>
                  <a:cubicBezTo>
                    <a:pt x="2823" y="100"/>
                    <a:pt x="2801" y="78"/>
                    <a:pt x="2801" y="50"/>
                  </a:cubicBezTo>
                  <a:cubicBezTo>
                    <a:pt x="2801" y="23"/>
                    <a:pt x="2823" y="0"/>
                    <a:pt x="2851" y="0"/>
                  </a:cubicBezTo>
                  <a:cubicBezTo>
                    <a:pt x="2879" y="0"/>
                    <a:pt x="2901" y="23"/>
                    <a:pt x="2901" y="50"/>
                  </a:cubicBezTo>
                  <a:cubicBezTo>
                    <a:pt x="2901" y="78"/>
                    <a:pt x="2879" y="100"/>
                    <a:pt x="2851" y="100"/>
                  </a:cubicBezTo>
                  <a:close/>
                  <a:moveTo>
                    <a:pt x="2651" y="100"/>
                  </a:moveTo>
                  <a:lnTo>
                    <a:pt x="2651" y="100"/>
                  </a:lnTo>
                  <a:cubicBezTo>
                    <a:pt x="2623" y="100"/>
                    <a:pt x="2601" y="78"/>
                    <a:pt x="2601" y="50"/>
                  </a:cubicBezTo>
                  <a:cubicBezTo>
                    <a:pt x="2601" y="23"/>
                    <a:pt x="2623" y="0"/>
                    <a:pt x="2651" y="0"/>
                  </a:cubicBezTo>
                  <a:cubicBezTo>
                    <a:pt x="2679" y="0"/>
                    <a:pt x="2701" y="23"/>
                    <a:pt x="2701" y="50"/>
                  </a:cubicBezTo>
                  <a:cubicBezTo>
                    <a:pt x="2701" y="78"/>
                    <a:pt x="2679" y="100"/>
                    <a:pt x="2651" y="100"/>
                  </a:cubicBezTo>
                  <a:close/>
                  <a:moveTo>
                    <a:pt x="2451" y="100"/>
                  </a:moveTo>
                  <a:lnTo>
                    <a:pt x="2451" y="100"/>
                  </a:lnTo>
                  <a:cubicBezTo>
                    <a:pt x="2423" y="100"/>
                    <a:pt x="2401" y="78"/>
                    <a:pt x="2401" y="50"/>
                  </a:cubicBezTo>
                  <a:cubicBezTo>
                    <a:pt x="2401" y="23"/>
                    <a:pt x="2423" y="0"/>
                    <a:pt x="2451" y="0"/>
                  </a:cubicBezTo>
                  <a:cubicBezTo>
                    <a:pt x="2478" y="0"/>
                    <a:pt x="2501" y="23"/>
                    <a:pt x="2501" y="50"/>
                  </a:cubicBezTo>
                  <a:cubicBezTo>
                    <a:pt x="2501" y="78"/>
                    <a:pt x="2478" y="100"/>
                    <a:pt x="2451" y="100"/>
                  </a:cubicBezTo>
                  <a:close/>
                  <a:moveTo>
                    <a:pt x="2251" y="100"/>
                  </a:moveTo>
                  <a:lnTo>
                    <a:pt x="2251" y="100"/>
                  </a:lnTo>
                  <a:cubicBezTo>
                    <a:pt x="2223" y="100"/>
                    <a:pt x="2201" y="78"/>
                    <a:pt x="2201" y="50"/>
                  </a:cubicBezTo>
                  <a:cubicBezTo>
                    <a:pt x="2201" y="23"/>
                    <a:pt x="2223" y="0"/>
                    <a:pt x="2251" y="0"/>
                  </a:cubicBezTo>
                  <a:cubicBezTo>
                    <a:pt x="2278" y="0"/>
                    <a:pt x="2301" y="23"/>
                    <a:pt x="2301" y="50"/>
                  </a:cubicBezTo>
                  <a:cubicBezTo>
                    <a:pt x="2301" y="78"/>
                    <a:pt x="2278" y="100"/>
                    <a:pt x="2251" y="100"/>
                  </a:cubicBezTo>
                  <a:close/>
                  <a:moveTo>
                    <a:pt x="2051" y="100"/>
                  </a:moveTo>
                  <a:lnTo>
                    <a:pt x="2051" y="100"/>
                  </a:lnTo>
                  <a:cubicBezTo>
                    <a:pt x="2023" y="100"/>
                    <a:pt x="2001" y="78"/>
                    <a:pt x="2001" y="50"/>
                  </a:cubicBezTo>
                  <a:cubicBezTo>
                    <a:pt x="2001" y="23"/>
                    <a:pt x="2023" y="0"/>
                    <a:pt x="2051" y="0"/>
                  </a:cubicBezTo>
                  <a:cubicBezTo>
                    <a:pt x="2078" y="0"/>
                    <a:pt x="2101" y="23"/>
                    <a:pt x="2101" y="50"/>
                  </a:cubicBezTo>
                  <a:cubicBezTo>
                    <a:pt x="2101" y="78"/>
                    <a:pt x="2078" y="100"/>
                    <a:pt x="2051" y="100"/>
                  </a:cubicBezTo>
                  <a:close/>
                  <a:moveTo>
                    <a:pt x="1851" y="100"/>
                  </a:moveTo>
                  <a:lnTo>
                    <a:pt x="1850" y="100"/>
                  </a:lnTo>
                  <a:cubicBezTo>
                    <a:pt x="1823" y="100"/>
                    <a:pt x="1800" y="78"/>
                    <a:pt x="1800" y="50"/>
                  </a:cubicBezTo>
                  <a:cubicBezTo>
                    <a:pt x="1800" y="23"/>
                    <a:pt x="1823" y="0"/>
                    <a:pt x="1850" y="0"/>
                  </a:cubicBezTo>
                  <a:lnTo>
                    <a:pt x="1851" y="0"/>
                  </a:lnTo>
                  <a:cubicBezTo>
                    <a:pt x="1878" y="0"/>
                    <a:pt x="1901" y="23"/>
                    <a:pt x="1901" y="50"/>
                  </a:cubicBezTo>
                  <a:cubicBezTo>
                    <a:pt x="1901" y="78"/>
                    <a:pt x="1878" y="100"/>
                    <a:pt x="1851" y="100"/>
                  </a:cubicBezTo>
                  <a:close/>
                  <a:moveTo>
                    <a:pt x="1650" y="100"/>
                  </a:moveTo>
                  <a:lnTo>
                    <a:pt x="1650" y="100"/>
                  </a:lnTo>
                  <a:cubicBezTo>
                    <a:pt x="1623" y="100"/>
                    <a:pt x="1600" y="78"/>
                    <a:pt x="1600" y="50"/>
                  </a:cubicBezTo>
                  <a:cubicBezTo>
                    <a:pt x="1600" y="23"/>
                    <a:pt x="1623" y="0"/>
                    <a:pt x="1650" y="0"/>
                  </a:cubicBezTo>
                  <a:cubicBezTo>
                    <a:pt x="1678" y="0"/>
                    <a:pt x="1700" y="23"/>
                    <a:pt x="1700" y="50"/>
                  </a:cubicBezTo>
                  <a:cubicBezTo>
                    <a:pt x="1700" y="78"/>
                    <a:pt x="1678" y="100"/>
                    <a:pt x="1650" y="100"/>
                  </a:cubicBezTo>
                  <a:close/>
                  <a:moveTo>
                    <a:pt x="1450" y="100"/>
                  </a:moveTo>
                  <a:lnTo>
                    <a:pt x="1450" y="100"/>
                  </a:lnTo>
                  <a:cubicBezTo>
                    <a:pt x="1423" y="100"/>
                    <a:pt x="1400" y="78"/>
                    <a:pt x="1400" y="50"/>
                  </a:cubicBezTo>
                  <a:cubicBezTo>
                    <a:pt x="1400" y="23"/>
                    <a:pt x="1423" y="0"/>
                    <a:pt x="1450" y="0"/>
                  </a:cubicBezTo>
                  <a:cubicBezTo>
                    <a:pt x="1478" y="0"/>
                    <a:pt x="1500" y="23"/>
                    <a:pt x="1500" y="50"/>
                  </a:cubicBezTo>
                  <a:cubicBezTo>
                    <a:pt x="1500" y="78"/>
                    <a:pt x="1478" y="100"/>
                    <a:pt x="1450" y="100"/>
                  </a:cubicBezTo>
                  <a:close/>
                  <a:moveTo>
                    <a:pt x="1250" y="100"/>
                  </a:moveTo>
                  <a:lnTo>
                    <a:pt x="1250" y="100"/>
                  </a:lnTo>
                  <a:cubicBezTo>
                    <a:pt x="1223" y="100"/>
                    <a:pt x="1200" y="78"/>
                    <a:pt x="1200" y="50"/>
                  </a:cubicBezTo>
                  <a:cubicBezTo>
                    <a:pt x="1200" y="23"/>
                    <a:pt x="1223" y="0"/>
                    <a:pt x="1250" y="0"/>
                  </a:cubicBezTo>
                  <a:cubicBezTo>
                    <a:pt x="1278" y="0"/>
                    <a:pt x="1300" y="23"/>
                    <a:pt x="1300" y="50"/>
                  </a:cubicBezTo>
                  <a:cubicBezTo>
                    <a:pt x="1300" y="78"/>
                    <a:pt x="1278" y="100"/>
                    <a:pt x="1250" y="100"/>
                  </a:cubicBezTo>
                  <a:close/>
                  <a:moveTo>
                    <a:pt x="1050" y="100"/>
                  </a:moveTo>
                  <a:lnTo>
                    <a:pt x="1050" y="100"/>
                  </a:lnTo>
                  <a:cubicBezTo>
                    <a:pt x="1022" y="100"/>
                    <a:pt x="1000" y="78"/>
                    <a:pt x="1000" y="50"/>
                  </a:cubicBezTo>
                  <a:cubicBezTo>
                    <a:pt x="1000" y="23"/>
                    <a:pt x="1022" y="0"/>
                    <a:pt x="1050" y="0"/>
                  </a:cubicBezTo>
                  <a:cubicBezTo>
                    <a:pt x="1078" y="0"/>
                    <a:pt x="1100" y="23"/>
                    <a:pt x="1100" y="50"/>
                  </a:cubicBezTo>
                  <a:cubicBezTo>
                    <a:pt x="1100" y="78"/>
                    <a:pt x="1078" y="100"/>
                    <a:pt x="1050" y="100"/>
                  </a:cubicBezTo>
                  <a:close/>
                  <a:moveTo>
                    <a:pt x="850" y="100"/>
                  </a:moveTo>
                  <a:lnTo>
                    <a:pt x="850" y="100"/>
                  </a:lnTo>
                  <a:cubicBezTo>
                    <a:pt x="822" y="100"/>
                    <a:pt x="800" y="78"/>
                    <a:pt x="800" y="50"/>
                  </a:cubicBezTo>
                  <a:cubicBezTo>
                    <a:pt x="800" y="23"/>
                    <a:pt x="822" y="0"/>
                    <a:pt x="850" y="0"/>
                  </a:cubicBezTo>
                  <a:cubicBezTo>
                    <a:pt x="878" y="0"/>
                    <a:pt x="900" y="23"/>
                    <a:pt x="900" y="50"/>
                  </a:cubicBezTo>
                  <a:cubicBezTo>
                    <a:pt x="900" y="78"/>
                    <a:pt x="878" y="100"/>
                    <a:pt x="850" y="100"/>
                  </a:cubicBezTo>
                  <a:close/>
                  <a:moveTo>
                    <a:pt x="650" y="100"/>
                  </a:moveTo>
                  <a:lnTo>
                    <a:pt x="650" y="100"/>
                  </a:lnTo>
                  <a:cubicBezTo>
                    <a:pt x="622" y="100"/>
                    <a:pt x="600" y="78"/>
                    <a:pt x="600" y="50"/>
                  </a:cubicBezTo>
                  <a:cubicBezTo>
                    <a:pt x="600" y="23"/>
                    <a:pt x="622" y="0"/>
                    <a:pt x="650" y="0"/>
                  </a:cubicBezTo>
                  <a:cubicBezTo>
                    <a:pt x="678" y="0"/>
                    <a:pt x="700" y="23"/>
                    <a:pt x="700" y="50"/>
                  </a:cubicBezTo>
                  <a:cubicBezTo>
                    <a:pt x="700" y="78"/>
                    <a:pt x="678" y="100"/>
                    <a:pt x="650" y="100"/>
                  </a:cubicBezTo>
                  <a:close/>
                  <a:moveTo>
                    <a:pt x="450" y="100"/>
                  </a:moveTo>
                  <a:lnTo>
                    <a:pt x="450" y="100"/>
                  </a:lnTo>
                  <a:cubicBezTo>
                    <a:pt x="422" y="100"/>
                    <a:pt x="400" y="78"/>
                    <a:pt x="400" y="50"/>
                  </a:cubicBezTo>
                  <a:cubicBezTo>
                    <a:pt x="400" y="23"/>
                    <a:pt x="422" y="0"/>
                    <a:pt x="450" y="0"/>
                  </a:cubicBezTo>
                  <a:cubicBezTo>
                    <a:pt x="477" y="0"/>
                    <a:pt x="500" y="23"/>
                    <a:pt x="500" y="50"/>
                  </a:cubicBezTo>
                  <a:cubicBezTo>
                    <a:pt x="500" y="78"/>
                    <a:pt x="477" y="100"/>
                    <a:pt x="450" y="100"/>
                  </a:cubicBezTo>
                  <a:close/>
                  <a:moveTo>
                    <a:pt x="250" y="100"/>
                  </a:moveTo>
                  <a:lnTo>
                    <a:pt x="250" y="100"/>
                  </a:lnTo>
                  <a:cubicBezTo>
                    <a:pt x="222" y="100"/>
                    <a:pt x="200" y="78"/>
                    <a:pt x="200" y="50"/>
                  </a:cubicBezTo>
                  <a:cubicBezTo>
                    <a:pt x="200" y="23"/>
                    <a:pt x="222" y="0"/>
                    <a:pt x="250" y="0"/>
                  </a:cubicBezTo>
                  <a:cubicBezTo>
                    <a:pt x="277" y="0"/>
                    <a:pt x="300" y="23"/>
                    <a:pt x="300" y="50"/>
                  </a:cubicBezTo>
                  <a:cubicBezTo>
                    <a:pt x="300" y="78"/>
                    <a:pt x="277" y="100"/>
                    <a:pt x="250" y="100"/>
                  </a:cubicBezTo>
                  <a:close/>
                  <a:moveTo>
                    <a:pt x="50" y="100"/>
                  </a:moveTo>
                  <a:lnTo>
                    <a:pt x="50" y="100"/>
                  </a:lnTo>
                  <a:cubicBezTo>
                    <a:pt x="22" y="100"/>
                    <a:pt x="0" y="78"/>
                    <a:pt x="0" y="50"/>
                  </a:cubicBezTo>
                  <a:cubicBezTo>
                    <a:pt x="0" y="23"/>
                    <a:pt x="22" y="0"/>
                    <a:pt x="50" y="0"/>
                  </a:cubicBezTo>
                  <a:cubicBezTo>
                    <a:pt x="77" y="0"/>
                    <a:pt x="100" y="23"/>
                    <a:pt x="100" y="50"/>
                  </a:cubicBezTo>
                  <a:cubicBezTo>
                    <a:pt x="100" y="78"/>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1" name="Freeform 28"/>
            <p:cNvSpPr>
              <a:spLocks noEditPoints="1"/>
            </p:cNvSpPr>
            <p:nvPr/>
          </p:nvSpPr>
          <p:spPr bwMode="auto">
            <a:xfrm>
              <a:off x="406" y="3219"/>
              <a:ext cx="447" cy="7"/>
            </a:xfrm>
            <a:custGeom>
              <a:avLst/>
              <a:gdLst>
                <a:gd name="T0" fmla="*/ 35 w 5703"/>
                <a:gd name="T1" fmla="*/ 0 h 100"/>
                <a:gd name="T2" fmla="*/ 33 w 5703"/>
                <a:gd name="T3" fmla="*/ 0 h 100"/>
                <a:gd name="T4" fmla="*/ 33 w 5703"/>
                <a:gd name="T5" fmla="*/ 0 h 100"/>
                <a:gd name="T6" fmla="*/ 32 w 5703"/>
                <a:gd name="T7" fmla="*/ 0 h 100"/>
                <a:gd name="T8" fmla="*/ 33 w 5703"/>
                <a:gd name="T9" fmla="*/ 0 h 100"/>
                <a:gd name="T10" fmla="*/ 31 w 5703"/>
                <a:gd name="T11" fmla="*/ 0 h 100"/>
                <a:gd name="T12" fmla="*/ 31 w 5703"/>
                <a:gd name="T13" fmla="*/ 0 h 100"/>
                <a:gd name="T14" fmla="*/ 30 w 5703"/>
                <a:gd name="T15" fmla="*/ 0 h 100"/>
                <a:gd name="T16" fmla="*/ 29 w 5703"/>
                <a:gd name="T17" fmla="*/ 0 h 100"/>
                <a:gd name="T18" fmla="*/ 29 w 5703"/>
                <a:gd name="T19" fmla="*/ 0 h 100"/>
                <a:gd name="T20" fmla="*/ 27 w 5703"/>
                <a:gd name="T21" fmla="*/ 0 h 100"/>
                <a:gd name="T22" fmla="*/ 28 w 5703"/>
                <a:gd name="T23" fmla="*/ 0 h 100"/>
                <a:gd name="T24" fmla="*/ 26 w 5703"/>
                <a:gd name="T25" fmla="*/ 0 h 100"/>
                <a:gd name="T26" fmla="*/ 26 w 5703"/>
                <a:gd name="T27" fmla="*/ 0 h 100"/>
                <a:gd name="T28" fmla="*/ 25 w 5703"/>
                <a:gd name="T29" fmla="*/ 0 h 100"/>
                <a:gd name="T30" fmla="*/ 24 w 5703"/>
                <a:gd name="T31" fmla="*/ 0 h 100"/>
                <a:gd name="T32" fmla="*/ 24 w 5703"/>
                <a:gd name="T33" fmla="*/ 0 h 100"/>
                <a:gd name="T34" fmla="*/ 22 w 5703"/>
                <a:gd name="T35" fmla="*/ 0 h 100"/>
                <a:gd name="T36" fmla="*/ 23 w 5703"/>
                <a:gd name="T37" fmla="*/ 0 h 100"/>
                <a:gd name="T38" fmla="*/ 21 w 5703"/>
                <a:gd name="T39" fmla="*/ 0 h 100"/>
                <a:gd name="T40" fmla="*/ 21 w 5703"/>
                <a:gd name="T41" fmla="*/ 0 h 100"/>
                <a:gd name="T42" fmla="*/ 20 w 5703"/>
                <a:gd name="T43" fmla="*/ 0 h 100"/>
                <a:gd name="T44" fmla="*/ 19 w 5703"/>
                <a:gd name="T45" fmla="*/ 0 h 100"/>
                <a:gd name="T46" fmla="*/ 19 w 5703"/>
                <a:gd name="T47" fmla="*/ 0 h 100"/>
                <a:gd name="T48" fmla="*/ 17 w 5703"/>
                <a:gd name="T49" fmla="*/ 0 h 100"/>
                <a:gd name="T50" fmla="*/ 18 w 5703"/>
                <a:gd name="T51" fmla="*/ 0 h 100"/>
                <a:gd name="T52" fmla="*/ 16 w 5703"/>
                <a:gd name="T53" fmla="*/ 0 h 100"/>
                <a:gd name="T54" fmla="*/ 16 w 5703"/>
                <a:gd name="T55" fmla="*/ 0 h 100"/>
                <a:gd name="T56" fmla="*/ 15 w 5703"/>
                <a:gd name="T57" fmla="*/ 0 h 100"/>
                <a:gd name="T58" fmla="*/ 14 w 5703"/>
                <a:gd name="T59" fmla="*/ 0 h 100"/>
                <a:gd name="T60" fmla="*/ 14 w 5703"/>
                <a:gd name="T61" fmla="*/ 0 h 100"/>
                <a:gd name="T62" fmla="*/ 13 w 5703"/>
                <a:gd name="T63" fmla="*/ 0 h 100"/>
                <a:gd name="T64" fmla="*/ 13 w 5703"/>
                <a:gd name="T65" fmla="*/ 0 h 100"/>
                <a:gd name="T66" fmla="*/ 11 w 5703"/>
                <a:gd name="T67" fmla="*/ 0 h 100"/>
                <a:gd name="T68" fmla="*/ 11 w 5703"/>
                <a:gd name="T69" fmla="*/ 0 h 100"/>
                <a:gd name="T70" fmla="*/ 10 w 5703"/>
                <a:gd name="T71" fmla="*/ 0 h 100"/>
                <a:gd name="T72" fmla="*/ 9 w 5703"/>
                <a:gd name="T73" fmla="*/ 0 h 100"/>
                <a:gd name="T74" fmla="*/ 9 w 5703"/>
                <a:gd name="T75" fmla="*/ 0 h 100"/>
                <a:gd name="T76" fmla="*/ 8 w 5703"/>
                <a:gd name="T77" fmla="*/ 0 h 100"/>
                <a:gd name="T78" fmla="*/ 8 w 5703"/>
                <a:gd name="T79" fmla="*/ 0 h 100"/>
                <a:gd name="T80" fmla="*/ 6 w 5703"/>
                <a:gd name="T81" fmla="*/ 0 h 100"/>
                <a:gd name="T82" fmla="*/ 6 w 5703"/>
                <a:gd name="T83" fmla="*/ 0 h 100"/>
                <a:gd name="T84" fmla="*/ 5 w 5703"/>
                <a:gd name="T85" fmla="*/ 0 h 100"/>
                <a:gd name="T86" fmla="*/ 4 w 5703"/>
                <a:gd name="T87" fmla="*/ 0 h 100"/>
                <a:gd name="T88" fmla="*/ 4 w 5703"/>
                <a:gd name="T89" fmla="*/ 0 h 100"/>
                <a:gd name="T90" fmla="*/ 3 w 5703"/>
                <a:gd name="T91" fmla="*/ 0 h 100"/>
                <a:gd name="T92" fmla="*/ 3 w 5703"/>
                <a:gd name="T93" fmla="*/ 0 h 100"/>
                <a:gd name="T94" fmla="*/ 1 w 5703"/>
                <a:gd name="T95" fmla="*/ 0 h 100"/>
                <a:gd name="T96" fmla="*/ 2 w 5703"/>
                <a:gd name="T97" fmla="*/ 0 h 100"/>
                <a:gd name="T98" fmla="*/ 0 w 5703"/>
                <a:gd name="T99" fmla="*/ 0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03" h="100">
                  <a:moveTo>
                    <a:pt x="5653" y="100"/>
                  </a:moveTo>
                  <a:lnTo>
                    <a:pt x="5653" y="100"/>
                  </a:lnTo>
                  <a:cubicBezTo>
                    <a:pt x="5625" y="100"/>
                    <a:pt x="5603" y="78"/>
                    <a:pt x="5603" y="50"/>
                  </a:cubicBezTo>
                  <a:cubicBezTo>
                    <a:pt x="5603" y="23"/>
                    <a:pt x="5625" y="0"/>
                    <a:pt x="5653" y="0"/>
                  </a:cubicBezTo>
                  <a:cubicBezTo>
                    <a:pt x="5680" y="0"/>
                    <a:pt x="5703" y="23"/>
                    <a:pt x="5703" y="50"/>
                  </a:cubicBezTo>
                  <a:cubicBezTo>
                    <a:pt x="5703" y="78"/>
                    <a:pt x="5680" y="100"/>
                    <a:pt x="5653" y="100"/>
                  </a:cubicBezTo>
                  <a:close/>
                  <a:moveTo>
                    <a:pt x="5453" y="100"/>
                  </a:moveTo>
                  <a:lnTo>
                    <a:pt x="5453" y="100"/>
                  </a:lnTo>
                  <a:cubicBezTo>
                    <a:pt x="5425" y="100"/>
                    <a:pt x="5403" y="78"/>
                    <a:pt x="5403" y="50"/>
                  </a:cubicBezTo>
                  <a:cubicBezTo>
                    <a:pt x="5403" y="23"/>
                    <a:pt x="5425" y="0"/>
                    <a:pt x="5453" y="0"/>
                  </a:cubicBezTo>
                  <a:cubicBezTo>
                    <a:pt x="5480" y="0"/>
                    <a:pt x="5503" y="23"/>
                    <a:pt x="5503" y="50"/>
                  </a:cubicBezTo>
                  <a:cubicBezTo>
                    <a:pt x="5503" y="78"/>
                    <a:pt x="5480" y="100"/>
                    <a:pt x="5453" y="100"/>
                  </a:cubicBezTo>
                  <a:close/>
                  <a:moveTo>
                    <a:pt x="5253" y="100"/>
                  </a:moveTo>
                  <a:lnTo>
                    <a:pt x="5252" y="100"/>
                  </a:lnTo>
                  <a:cubicBezTo>
                    <a:pt x="5225" y="100"/>
                    <a:pt x="5202" y="78"/>
                    <a:pt x="5202" y="50"/>
                  </a:cubicBezTo>
                  <a:cubicBezTo>
                    <a:pt x="5202" y="23"/>
                    <a:pt x="5225" y="0"/>
                    <a:pt x="5252" y="0"/>
                  </a:cubicBezTo>
                  <a:lnTo>
                    <a:pt x="5253" y="0"/>
                  </a:lnTo>
                  <a:cubicBezTo>
                    <a:pt x="5280" y="0"/>
                    <a:pt x="5303" y="23"/>
                    <a:pt x="5303" y="50"/>
                  </a:cubicBezTo>
                  <a:cubicBezTo>
                    <a:pt x="5303" y="78"/>
                    <a:pt x="5280" y="100"/>
                    <a:pt x="5253" y="100"/>
                  </a:cubicBezTo>
                  <a:close/>
                  <a:moveTo>
                    <a:pt x="5052" y="100"/>
                  </a:moveTo>
                  <a:lnTo>
                    <a:pt x="5052" y="100"/>
                  </a:lnTo>
                  <a:cubicBezTo>
                    <a:pt x="5025" y="100"/>
                    <a:pt x="5002" y="78"/>
                    <a:pt x="5002" y="50"/>
                  </a:cubicBezTo>
                  <a:cubicBezTo>
                    <a:pt x="5002" y="23"/>
                    <a:pt x="5025" y="0"/>
                    <a:pt x="5052" y="0"/>
                  </a:cubicBezTo>
                  <a:cubicBezTo>
                    <a:pt x="5080" y="0"/>
                    <a:pt x="5102" y="23"/>
                    <a:pt x="5102" y="50"/>
                  </a:cubicBezTo>
                  <a:cubicBezTo>
                    <a:pt x="5102" y="78"/>
                    <a:pt x="5080" y="100"/>
                    <a:pt x="5052" y="100"/>
                  </a:cubicBezTo>
                  <a:close/>
                  <a:moveTo>
                    <a:pt x="4852" y="100"/>
                  </a:moveTo>
                  <a:lnTo>
                    <a:pt x="4852" y="100"/>
                  </a:lnTo>
                  <a:cubicBezTo>
                    <a:pt x="4825" y="100"/>
                    <a:pt x="4802" y="78"/>
                    <a:pt x="4802" y="50"/>
                  </a:cubicBezTo>
                  <a:cubicBezTo>
                    <a:pt x="4802" y="23"/>
                    <a:pt x="4825" y="0"/>
                    <a:pt x="4852" y="0"/>
                  </a:cubicBezTo>
                  <a:cubicBezTo>
                    <a:pt x="4880" y="0"/>
                    <a:pt x="4902" y="23"/>
                    <a:pt x="4902" y="50"/>
                  </a:cubicBezTo>
                  <a:cubicBezTo>
                    <a:pt x="4902" y="78"/>
                    <a:pt x="4880" y="100"/>
                    <a:pt x="4852" y="100"/>
                  </a:cubicBezTo>
                  <a:close/>
                  <a:moveTo>
                    <a:pt x="4652" y="100"/>
                  </a:moveTo>
                  <a:lnTo>
                    <a:pt x="4652" y="100"/>
                  </a:lnTo>
                  <a:cubicBezTo>
                    <a:pt x="4625" y="100"/>
                    <a:pt x="4602" y="78"/>
                    <a:pt x="4602" y="50"/>
                  </a:cubicBezTo>
                  <a:cubicBezTo>
                    <a:pt x="4602" y="23"/>
                    <a:pt x="4625" y="0"/>
                    <a:pt x="4652" y="0"/>
                  </a:cubicBezTo>
                  <a:cubicBezTo>
                    <a:pt x="4680" y="0"/>
                    <a:pt x="4702" y="23"/>
                    <a:pt x="4702" y="50"/>
                  </a:cubicBezTo>
                  <a:cubicBezTo>
                    <a:pt x="4702" y="78"/>
                    <a:pt x="4680" y="100"/>
                    <a:pt x="4652" y="100"/>
                  </a:cubicBezTo>
                  <a:close/>
                  <a:moveTo>
                    <a:pt x="4452" y="100"/>
                  </a:moveTo>
                  <a:lnTo>
                    <a:pt x="4452" y="100"/>
                  </a:lnTo>
                  <a:cubicBezTo>
                    <a:pt x="4424" y="100"/>
                    <a:pt x="4402" y="78"/>
                    <a:pt x="4402" y="50"/>
                  </a:cubicBezTo>
                  <a:cubicBezTo>
                    <a:pt x="4402" y="23"/>
                    <a:pt x="4424" y="0"/>
                    <a:pt x="4452" y="0"/>
                  </a:cubicBezTo>
                  <a:cubicBezTo>
                    <a:pt x="4480" y="0"/>
                    <a:pt x="4502" y="23"/>
                    <a:pt x="4502" y="50"/>
                  </a:cubicBezTo>
                  <a:cubicBezTo>
                    <a:pt x="4502" y="78"/>
                    <a:pt x="4480" y="100"/>
                    <a:pt x="4452" y="100"/>
                  </a:cubicBezTo>
                  <a:close/>
                  <a:moveTo>
                    <a:pt x="4252" y="100"/>
                  </a:moveTo>
                  <a:lnTo>
                    <a:pt x="4252" y="100"/>
                  </a:lnTo>
                  <a:cubicBezTo>
                    <a:pt x="4224" y="100"/>
                    <a:pt x="4202" y="78"/>
                    <a:pt x="4202" y="50"/>
                  </a:cubicBezTo>
                  <a:cubicBezTo>
                    <a:pt x="4202" y="23"/>
                    <a:pt x="4224" y="0"/>
                    <a:pt x="4252" y="0"/>
                  </a:cubicBezTo>
                  <a:cubicBezTo>
                    <a:pt x="4280" y="0"/>
                    <a:pt x="4302" y="23"/>
                    <a:pt x="4302" y="50"/>
                  </a:cubicBezTo>
                  <a:cubicBezTo>
                    <a:pt x="4302" y="78"/>
                    <a:pt x="4280" y="100"/>
                    <a:pt x="4252" y="100"/>
                  </a:cubicBezTo>
                  <a:close/>
                  <a:moveTo>
                    <a:pt x="4052" y="100"/>
                  </a:moveTo>
                  <a:lnTo>
                    <a:pt x="4052" y="100"/>
                  </a:lnTo>
                  <a:cubicBezTo>
                    <a:pt x="4024" y="100"/>
                    <a:pt x="4002" y="78"/>
                    <a:pt x="4002" y="50"/>
                  </a:cubicBezTo>
                  <a:cubicBezTo>
                    <a:pt x="4002" y="23"/>
                    <a:pt x="4024" y="0"/>
                    <a:pt x="4052" y="0"/>
                  </a:cubicBezTo>
                  <a:cubicBezTo>
                    <a:pt x="4080" y="0"/>
                    <a:pt x="4102" y="23"/>
                    <a:pt x="4102" y="50"/>
                  </a:cubicBezTo>
                  <a:cubicBezTo>
                    <a:pt x="4102" y="78"/>
                    <a:pt x="4080" y="100"/>
                    <a:pt x="4052" y="100"/>
                  </a:cubicBezTo>
                  <a:close/>
                  <a:moveTo>
                    <a:pt x="3852" y="100"/>
                  </a:moveTo>
                  <a:lnTo>
                    <a:pt x="3852" y="100"/>
                  </a:lnTo>
                  <a:cubicBezTo>
                    <a:pt x="3824" y="100"/>
                    <a:pt x="3802" y="78"/>
                    <a:pt x="3802" y="50"/>
                  </a:cubicBezTo>
                  <a:cubicBezTo>
                    <a:pt x="3802" y="23"/>
                    <a:pt x="3824" y="0"/>
                    <a:pt x="3852" y="0"/>
                  </a:cubicBezTo>
                  <a:cubicBezTo>
                    <a:pt x="3880" y="0"/>
                    <a:pt x="3902" y="23"/>
                    <a:pt x="3902" y="50"/>
                  </a:cubicBezTo>
                  <a:cubicBezTo>
                    <a:pt x="3902" y="78"/>
                    <a:pt x="3880" y="100"/>
                    <a:pt x="3852" y="100"/>
                  </a:cubicBezTo>
                  <a:close/>
                  <a:moveTo>
                    <a:pt x="3652" y="100"/>
                  </a:moveTo>
                  <a:lnTo>
                    <a:pt x="3652" y="100"/>
                  </a:lnTo>
                  <a:cubicBezTo>
                    <a:pt x="3624" y="100"/>
                    <a:pt x="3602" y="78"/>
                    <a:pt x="3602" y="50"/>
                  </a:cubicBezTo>
                  <a:cubicBezTo>
                    <a:pt x="3602" y="23"/>
                    <a:pt x="3624" y="0"/>
                    <a:pt x="3652" y="0"/>
                  </a:cubicBezTo>
                  <a:cubicBezTo>
                    <a:pt x="3679" y="0"/>
                    <a:pt x="3702" y="23"/>
                    <a:pt x="3702" y="50"/>
                  </a:cubicBezTo>
                  <a:cubicBezTo>
                    <a:pt x="3702" y="78"/>
                    <a:pt x="3679" y="100"/>
                    <a:pt x="3652" y="100"/>
                  </a:cubicBezTo>
                  <a:close/>
                  <a:moveTo>
                    <a:pt x="3452" y="100"/>
                  </a:moveTo>
                  <a:lnTo>
                    <a:pt x="3452" y="100"/>
                  </a:lnTo>
                  <a:cubicBezTo>
                    <a:pt x="3424" y="100"/>
                    <a:pt x="3402" y="78"/>
                    <a:pt x="3402" y="50"/>
                  </a:cubicBezTo>
                  <a:cubicBezTo>
                    <a:pt x="3402" y="23"/>
                    <a:pt x="3424" y="0"/>
                    <a:pt x="3452" y="0"/>
                  </a:cubicBezTo>
                  <a:cubicBezTo>
                    <a:pt x="3479" y="0"/>
                    <a:pt x="3502" y="23"/>
                    <a:pt x="3502" y="50"/>
                  </a:cubicBezTo>
                  <a:cubicBezTo>
                    <a:pt x="3502" y="78"/>
                    <a:pt x="3479" y="100"/>
                    <a:pt x="3452" y="100"/>
                  </a:cubicBezTo>
                  <a:close/>
                  <a:moveTo>
                    <a:pt x="3252" y="100"/>
                  </a:moveTo>
                  <a:lnTo>
                    <a:pt x="3251" y="100"/>
                  </a:lnTo>
                  <a:cubicBezTo>
                    <a:pt x="3224" y="100"/>
                    <a:pt x="3201" y="78"/>
                    <a:pt x="3201" y="50"/>
                  </a:cubicBezTo>
                  <a:cubicBezTo>
                    <a:pt x="3201" y="23"/>
                    <a:pt x="3224" y="0"/>
                    <a:pt x="3251" y="0"/>
                  </a:cubicBezTo>
                  <a:lnTo>
                    <a:pt x="3252" y="0"/>
                  </a:lnTo>
                  <a:cubicBezTo>
                    <a:pt x="3279" y="0"/>
                    <a:pt x="3302" y="23"/>
                    <a:pt x="3302" y="50"/>
                  </a:cubicBezTo>
                  <a:cubicBezTo>
                    <a:pt x="3302" y="78"/>
                    <a:pt x="3279" y="100"/>
                    <a:pt x="3252" y="100"/>
                  </a:cubicBezTo>
                  <a:close/>
                  <a:moveTo>
                    <a:pt x="3051" y="100"/>
                  </a:moveTo>
                  <a:lnTo>
                    <a:pt x="3051" y="100"/>
                  </a:lnTo>
                  <a:cubicBezTo>
                    <a:pt x="3024" y="100"/>
                    <a:pt x="3001" y="78"/>
                    <a:pt x="3001" y="50"/>
                  </a:cubicBezTo>
                  <a:cubicBezTo>
                    <a:pt x="3001" y="23"/>
                    <a:pt x="3024" y="0"/>
                    <a:pt x="3051" y="0"/>
                  </a:cubicBezTo>
                  <a:cubicBezTo>
                    <a:pt x="3079" y="0"/>
                    <a:pt x="3101" y="23"/>
                    <a:pt x="3101" y="50"/>
                  </a:cubicBezTo>
                  <a:cubicBezTo>
                    <a:pt x="3101" y="78"/>
                    <a:pt x="3079" y="100"/>
                    <a:pt x="3051" y="100"/>
                  </a:cubicBezTo>
                  <a:close/>
                  <a:moveTo>
                    <a:pt x="2851" y="100"/>
                  </a:moveTo>
                  <a:lnTo>
                    <a:pt x="2851" y="100"/>
                  </a:lnTo>
                  <a:cubicBezTo>
                    <a:pt x="2824" y="100"/>
                    <a:pt x="2801" y="78"/>
                    <a:pt x="2801" y="50"/>
                  </a:cubicBezTo>
                  <a:cubicBezTo>
                    <a:pt x="2801" y="23"/>
                    <a:pt x="2824" y="0"/>
                    <a:pt x="2851" y="0"/>
                  </a:cubicBezTo>
                  <a:cubicBezTo>
                    <a:pt x="2879" y="0"/>
                    <a:pt x="2901" y="23"/>
                    <a:pt x="2901" y="50"/>
                  </a:cubicBezTo>
                  <a:cubicBezTo>
                    <a:pt x="2901" y="78"/>
                    <a:pt x="2879" y="100"/>
                    <a:pt x="2851" y="100"/>
                  </a:cubicBezTo>
                  <a:close/>
                  <a:moveTo>
                    <a:pt x="2651" y="100"/>
                  </a:moveTo>
                  <a:lnTo>
                    <a:pt x="2651" y="100"/>
                  </a:lnTo>
                  <a:cubicBezTo>
                    <a:pt x="2624" y="100"/>
                    <a:pt x="2601" y="78"/>
                    <a:pt x="2601" y="50"/>
                  </a:cubicBezTo>
                  <a:cubicBezTo>
                    <a:pt x="2601" y="23"/>
                    <a:pt x="2624" y="0"/>
                    <a:pt x="2651" y="0"/>
                  </a:cubicBezTo>
                  <a:cubicBezTo>
                    <a:pt x="2679" y="0"/>
                    <a:pt x="2701" y="23"/>
                    <a:pt x="2701" y="50"/>
                  </a:cubicBezTo>
                  <a:cubicBezTo>
                    <a:pt x="2701" y="78"/>
                    <a:pt x="2679" y="100"/>
                    <a:pt x="2651" y="100"/>
                  </a:cubicBezTo>
                  <a:close/>
                  <a:moveTo>
                    <a:pt x="2451" y="100"/>
                  </a:moveTo>
                  <a:lnTo>
                    <a:pt x="2451" y="100"/>
                  </a:lnTo>
                  <a:cubicBezTo>
                    <a:pt x="2423" y="100"/>
                    <a:pt x="2401" y="78"/>
                    <a:pt x="2401" y="50"/>
                  </a:cubicBezTo>
                  <a:cubicBezTo>
                    <a:pt x="2401" y="23"/>
                    <a:pt x="2423" y="0"/>
                    <a:pt x="2451" y="0"/>
                  </a:cubicBezTo>
                  <a:cubicBezTo>
                    <a:pt x="2479" y="0"/>
                    <a:pt x="2501" y="23"/>
                    <a:pt x="2501" y="50"/>
                  </a:cubicBezTo>
                  <a:cubicBezTo>
                    <a:pt x="2501" y="78"/>
                    <a:pt x="2479" y="100"/>
                    <a:pt x="2451" y="100"/>
                  </a:cubicBezTo>
                  <a:close/>
                  <a:moveTo>
                    <a:pt x="2251" y="100"/>
                  </a:moveTo>
                  <a:lnTo>
                    <a:pt x="2251" y="100"/>
                  </a:lnTo>
                  <a:cubicBezTo>
                    <a:pt x="2223" y="100"/>
                    <a:pt x="2201" y="78"/>
                    <a:pt x="2201" y="50"/>
                  </a:cubicBezTo>
                  <a:cubicBezTo>
                    <a:pt x="2201" y="23"/>
                    <a:pt x="2223" y="0"/>
                    <a:pt x="2251" y="0"/>
                  </a:cubicBezTo>
                  <a:cubicBezTo>
                    <a:pt x="2279" y="0"/>
                    <a:pt x="2301" y="23"/>
                    <a:pt x="2301" y="50"/>
                  </a:cubicBezTo>
                  <a:cubicBezTo>
                    <a:pt x="2301" y="78"/>
                    <a:pt x="2279" y="100"/>
                    <a:pt x="2251" y="100"/>
                  </a:cubicBezTo>
                  <a:close/>
                  <a:moveTo>
                    <a:pt x="2051" y="100"/>
                  </a:moveTo>
                  <a:lnTo>
                    <a:pt x="2051" y="100"/>
                  </a:lnTo>
                  <a:cubicBezTo>
                    <a:pt x="2023" y="100"/>
                    <a:pt x="2001" y="78"/>
                    <a:pt x="2001" y="50"/>
                  </a:cubicBezTo>
                  <a:cubicBezTo>
                    <a:pt x="2001" y="23"/>
                    <a:pt x="2023" y="0"/>
                    <a:pt x="2051" y="0"/>
                  </a:cubicBezTo>
                  <a:cubicBezTo>
                    <a:pt x="2079" y="0"/>
                    <a:pt x="2101" y="23"/>
                    <a:pt x="2101" y="50"/>
                  </a:cubicBezTo>
                  <a:cubicBezTo>
                    <a:pt x="2101" y="78"/>
                    <a:pt x="2079" y="100"/>
                    <a:pt x="2051" y="100"/>
                  </a:cubicBezTo>
                  <a:close/>
                  <a:moveTo>
                    <a:pt x="1851" y="100"/>
                  </a:moveTo>
                  <a:lnTo>
                    <a:pt x="1851" y="100"/>
                  </a:lnTo>
                  <a:cubicBezTo>
                    <a:pt x="1823" y="100"/>
                    <a:pt x="1801" y="78"/>
                    <a:pt x="1801" y="50"/>
                  </a:cubicBezTo>
                  <a:cubicBezTo>
                    <a:pt x="1801" y="23"/>
                    <a:pt x="1823" y="0"/>
                    <a:pt x="1851" y="0"/>
                  </a:cubicBezTo>
                  <a:cubicBezTo>
                    <a:pt x="1878" y="0"/>
                    <a:pt x="1901" y="23"/>
                    <a:pt x="1901" y="50"/>
                  </a:cubicBezTo>
                  <a:cubicBezTo>
                    <a:pt x="1901" y="78"/>
                    <a:pt x="1878" y="100"/>
                    <a:pt x="1851" y="100"/>
                  </a:cubicBezTo>
                  <a:close/>
                  <a:moveTo>
                    <a:pt x="1651" y="100"/>
                  </a:moveTo>
                  <a:lnTo>
                    <a:pt x="1651" y="100"/>
                  </a:lnTo>
                  <a:cubicBezTo>
                    <a:pt x="1623" y="100"/>
                    <a:pt x="1601" y="78"/>
                    <a:pt x="1601" y="50"/>
                  </a:cubicBezTo>
                  <a:cubicBezTo>
                    <a:pt x="1601" y="23"/>
                    <a:pt x="1623" y="0"/>
                    <a:pt x="1651" y="0"/>
                  </a:cubicBezTo>
                  <a:cubicBezTo>
                    <a:pt x="1678" y="0"/>
                    <a:pt x="1701" y="23"/>
                    <a:pt x="1701" y="50"/>
                  </a:cubicBezTo>
                  <a:cubicBezTo>
                    <a:pt x="1701" y="78"/>
                    <a:pt x="1678" y="100"/>
                    <a:pt x="1651" y="100"/>
                  </a:cubicBezTo>
                  <a:close/>
                  <a:moveTo>
                    <a:pt x="1451" y="100"/>
                  </a:moveTo>
                  <a:lnTo>
                    <a:pt x="1451" y="100"/>
                  </a:lnTo>
                  <a:cubicBezTo>
                    <a:pt x="1423" y="100"/>
                    <a:pt x="1401" y="78"/>
                    <a:pt x="1401" y="50"/>
                  </a:cubicBezTo>
                  <a:cubicBezTo>
                    <a:pt x="1401" y="23"/>
                    <a:pt x="1423" y="0"/>
                    <a:pt x="1451" y="0"/>
                  </a:cubicBezTo>
                  <a:cubicBezTo>
                    <a:pt x="1478" y="0"/>
                    <a:pt x="1501" y="23"/>
                    <a:pt x="1501" y="50"/>
                  </a:cubicBezTo>
                  <a:cubicBezTo>
                    <a:pt x="1501" y="78"/>
                    <a:pt x="1478" y="100"/>
                    <a:pt x="1451" y="100"/>
                  </a:cubicBezTo>
                  <a:close/>
                  <a:moveTo>
                    <a:pt x="1251" y="100"/>
                  </a:moveTo>
                  <a:lnTo>
                    <a:pt x="1250" y="100"/>
                  </a:lnTo>
                  <a:cubicBezTo>
                    <a:pt x="1223" y="100"/>
                    <a:pt x="1200" y="78"/>
                    <a:pt x="1200" y="50"/>
                  </a:cubicBezTo>
                  <a:cubicBezTo>
                    <a:pt x="1200" y="23"/>
                    <a:pt x="1223" y="0"/>
                    <a:pt x="1250" y="0"/>
                  </a:cubicBezTo>
                  <a:lnTo>
                    <a:pt x="1251" y="0"/>
                  </a:lnTo>
                  <a:cubicBezTo>
                    <a:pt x="1278" y="0"/>
                    <a:pt x="1301" y="23"/>
                    <a:pt x="1301" y="50"/>
                  </a:cubicBezTo>
                  <a:cubicBezTo>
                    <a:pt x="1301" y="78"/>
                    <a:pt x="1278" y="100"/>
                    <a:pt x="1251" y="100"/>
                  </a:cubicBezTo>
                  <a:close/>
                  <a:moveTo>
                    <a:pt x="1050" y="100"/>
                  </a:moveTo>
                  <a:lnTo>
                    <a:pt x="1050" y="100"/>
                  </a:lnTo>
                  <a:cubicBezTo>
                    <a:pt x="1023" y="100"/>
                    <a:pt x="1000" y="78"/>
                    <a:pt x="1000" y="50"/>
                  </a:cubicBezTo>
                  <a:cubicBezTo>
                    <a:pt x="1000" y="23"/>
                    <a:pt x="1023" y="0"/>
                    <a:pt x="1050" y="0"/>
                  </a:cubicBezTo>
                  <a:cubicBezTo>
                    <a:pt x="1078" y="0"/>
                    <a:pt x="1100" y="23"/>
                    <a:pt x="1100" y="50"/>
                  </a:cubicBezTo>
                  <a:cubicBezTo>
                    <a:pt x="1100" y="78"/>
                    <a:pt x="1078" y="100"/>
                    <a:pt x="1050" y="100"/>
                  </a:cubicBezTo>
                  <a:close/>
                  <a:moveTo>
                    <a:pt x="850" y="100"/>
                  </a:moveTo>
                  <a:lnTo>
                    <a:pt x="850" y="100"/>
                  </a:lnTo>
                  <a:cubicBezTo>
                    <a:pt x="823" y="100"/>
                    <a:pt x="800" y="78"/>
                    <a:pt x="800" y="50"/>
                  </a:cubicBezTo>
                  <a:cubicBezTo>
                    <a:pt x="800" y="23"/>
                    <a:pt x="823" y="0"/>
                    <a:pt x="850" y="0"/>
                  </a:cubicBezTo>
                  <a:cubicBezTo>
                    <a:pt x="878" y="0"/>
                    <a:pt x="900" y="23"/>
                    <a:pt x="900" y="50"/>
                  </a:cubicBezTo>
                  <a:cubicBezTo>
                    <a:pt x="900" y="78"/>
                    <a:pt x="878" y="100"/>
                    <a:pt x="850" y="100"/>
                  </a:cubicBezTo>
                  <a:close/>
                  <a:moveTo>
                    <a:pt x="650" y="100"/>
                  </a:moveTo>
                  <a:lnTo>
                    <a:pt x="650" y="100"/>
                  </a:lnTo>
                  <a:cubicBezTo>
                    <a:pt x="623" y="100"/>
                    <a:pt x="600" y="78"/>
                    <a:pt x="600" y="50"/>
                  </a:cubicBezTo>
                  <a:cubicBezTo>
                    <a:pt x="600" y="23"/>
                    <a:pt x="623" y="0"/>
                    <a:pt x="650" y="0"/>
                  </a:cubicBezTo>
                  <a:cubicBezTo>
                    <a:pt x="678" y="0"/>
                    <a:pt x="700" y="23"/>
                    <a:pt x="700" y="50"/>
                  </a:cubicBezTo>
                  <a:cubicBezTo>
                    <a:pt x="700" y="78"/>
                    <a:pt x="678" y="100"/>
                    <a:pt x="650" y="100"/>
                  </a:cubicBezTo>
                  <a:close/>
                  <a:moveTo>
                    <a:pt x="450" y="100"/>
                  </a:moveTo>
                  <a:lnTo>
                    <a:pt x="450" y="100"/>
                  </a:lnTo>
                  <a:cubicBezTo>
                    <a:pt x="422" y="100"/>
                    <a:pt x="400" y="78"/>
                    <a:pt x="400" y="50"/>
                  </a:cubicBezTo>
                  <a:cubicBezTo>
                    <a:pt x="400" y="23"/>
                    <a:pt x="422" y="0"/>
                    <a:pt x="450" y="0"/>
                  </a:cubicBezTo>
                  <a:cubicBezTo>
                    <a:pt x="478" y="0"/>
                    <a:pt x="500" y="23"/>
                    <a:pt x="500" y="50"/>
                  </a:cubicBezTo>
                  <a:cubicBezTo>
                    <a:pt x="500" y="78"/>
                    <a:pt x="478" y="100"/>
                    <a:pt x="450" y="100"/>
                  </a:cubicBezTo>
                  <a:close/>
                  <a:moveTo>
                    <a:pt x="250" y="100"/>
                  </a:moveTo>
                  <a:lnTo>
                    <a:pt x="250" y="100"/>
                  </a:lnTo>
                  <a:cubicBezTo>
                    <a:pt x="222" y="100"/>
                    <a:pt x="200" y="78"/>
                    <a:pt x="200" y="50"/>
                  </a:cubicBezTo>
                  <a:cubicBezTo>
                    <a:pt x="200" y="23"/>
                    <a:pt x="222" y="0"/>
                    <a:pt x="250" y="0"/>
                  </a:cubicBezTo>
                  <a:cubicBezTo>
                    <a:pt x="278" y="0"/>
                    <a:pt x="300" y="23"/>
                    <a:pt x="300" y="50"/>
                  </a:cubicBezTo>
                  <a:cubicBezTo>
                    <a:pt x="300" y="78"/>
                    <a:pt x="278" y="100"/>
                    <a:pt x="250" y="100"/>
                  </a:cubicBezTo>
                  <a:close/>
                  <a:moveTo>
                    <a:pt x="50" y="100"/>
                  </a:moveTo>
                  <a:lnTo>
                    <a:pt x="50" y="100"/>
                  </a:lnTo>
                  <a:cubicBezTo>
                    <a:pt x="22" y="100"/>
                    <a:pt x="0" y="78"/>
                    <a:pt x="0" y="50"/>
                  </a:cubicBezTo>
                  <a:cubicBezTo>
                    <a:pt x="0" y="23"/>
                    <a:pt x="22" y="0"/>
                    <a:pt x="50" y="0"/>
                  </a:cubicBezTo>
                  <a:cubicBezTo>
                    <a:pt x="78" y="0"/>
                    <a:pt x="100" y="23"/>
                    <a:pt x="100" y="50"/>
                  </a:cubicBezTo>
                  <a:cubicBezTo>
                    <a:pt x="100" y="78"/>
                    <a:pt x="78"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2" name="Freeform 29"/>
            <p:cNvSpPr>
              <a:spLocks noEditPoints="1"/>
            </p:cNvSpPr>
            <p:nvPr/>
          </p:nvSpPr>
          <p:spPr bwMode="auto">
            <a:xfrm>
              <a:off x="605" y="3483"/>
              <a:ext cx="63" cy="234"/>
            </a:xfrm>
            <a:custGeom>
              <a:avLst/>
              <a:gdLst>
                <a:gd name="T0" fmla="*/ 4 w 400"/>
                <a:gd name="T1" fmla="*/ 36 h 1492"/>
                <a:gd name="T2" fmla="*/ 4 w 400"/>
                <a:gd name="T3" fmla="*/ 8 h 1492"/>
                <a:gd name="T4" fmla="*/ 5 w 400"/>
                <a:gd name="T5" fmla="*/ 7 h 1492"/>
                <a:gd name="T6" fmla="*/ 6 w 400"/>
                <a:gd name="T7" fmla="*/ 8 h 1492"/>
                <a:gd name="T8" fmla="*/ 6 w 400"/>
                <a:gd name="T9" fmla="*/ 36 h 1492"/>
                <a:gd name="T10" fmla="*/ 5 w 400"/>
                <a:gd name="T11" fmla="*/ 37 h 1492"/>
                <a:gd name="T12" fmla="*/ 4 w 400"/>
                <a:gd name="T13" fmla="*/ 36 h 1492"/>
                <a:gd name="T14" fmla="*/ 0 w 400"/>
                <a:gd name="T15" fmla="*/ 10 h 1492"/>
                <a:gd name="T16" fmla="*/ 5 w 400"/>
                <a:gd name="T17" fmla="*/ 0 h 1492"/>
                <a:gd name="T18" fmla="*/ 10 w 400"/>
                <a:gd name="T19" fmla="*/ 10 h 1492"/>
                <a:gd name="T20" fmla="*/ 0 w 400"/>
                <a:gd name="T21" fmla="*/ 10 h 1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0" h="1492">
                  <a:moveTo>
                    <a:pt x="166" y="1459"/>
                  </a:moveTo>
                  <a:lnTo>
                    <a:pt x="166" y="334"/>
                  </a:lnTo>
                  <a:cubicBezTo>
                    <a:pt x="166" y="315"/>
                    <a:pt x="181" y="300"/>
                    <a:pt x="200" y="300"/>
                  </a:cubicBezTo>
                  <a:cubicBezTo>
                    <a:pt x="218" y="300"/>
                    <a:pt x="233" y="315"/>
                    <a:pt x="233" y="334"/>
                  </a:cubicBezTo>
                  <a:lnTo>
                    <a:pt x="233" y="1459"/>
                  </a:lnTo>
                  <a:cubicBezTo>
                    <a:pt x="233" y="1477"/>
                    <a:pt x="218" y="1492"/>
                    <a:pt x="200" y="1492"/>
                  </a:cubicBezTo>
                  <a:cubicBezTo>
                    <a:pt x="181" y="1492"/>
                    <a:pt x="166" y="1477"/>
                    <a:pt x="166" y="1459"/>
                  </a:cubicBezTo>
                  <a:close/>
                  <a:moveTo>
                    <a:pt x="0" y="400"/>
                  </a:moveTo>
                  <a:lnTo>
                    <a:pt x="200" y="0"/>
                  </a:lnTo>
                  <a:lnTo>
                    <a:pt x="400" y="400"/>
                  </a:lnTo>
                  <a:lnTo>
                    <a:pt x="0" y="400"/>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3" name="Freeform 30"/>
            <p:cNvSpPr>
              <a:spLocks noEditPoints="1"/>
            </p:cNvSpPr>
            <p:nvPr/>
          </p:nvSpPr>
          <p:spPr bwMode="auto">
            <a:xfrm>
              <a:off x="605" y="2986"/>
              <a:ext cx="63" cy="234"/>
            </a:xfrm>
            <a:custGeom>
              <a:avLst/>
              <a:gdLst>
                <a:gd name="T0" fmla="*/ 3 w 800"/>
                <a:gd name="T1" fmla="*/ 0 h 2984"/>
                <a:gd name="T2" fmla="*/ 3 w 800"/>
                <a:gd name="T3" fmla="*/ 14 h 2984"/>
                <a:gd name="T4" fmla="*/ 3 w 800"/>
                <a:gd name="T5" fmla="*/ 15 h 2984"/>
                <a:gd name="T6" fmla="*/ 2 w 800"/>
                <a:gd name="T7" fmla="*/ 14 h 2984"/>
                <a:gd name="T8" fmla="*/ 2 w 800"/>
                <a:gd name="T9" fmla="*/ 0 h 2984"/>
                <a:gd name="T10" fmla="*/ 3 w 800"/>
                <a:gd name="T11" fmla="*/ 0 h 2984"/>
                <a:gd name="T12" fmla="*/ 3 w 800"/>
                <a:gd name="T13" fmla="*/ 0 h 2984"/>
                <a:gd name="T14" fmla="*/ 5 w 800"/>
                <a:gd name="T15" fmla="*/ 13 h 2984"/>
                <a:gd name="T16" fmla="*/ 3 w 800"/>
                <a:gd name="T17" fmla="*/ 18 h 2984"/>
                <a:gd name="T18" fmla="*/ 0 w 800"/>
                <a:gd name="T19" fmla="*/ 13 h 2984"/>
                <a:gd name="T20" fmla="*/ 5 w 800"/>
                <a:gd name="T21" fmla="*/ 13 h 29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 h="2984">
                  <a:moveTo>
                    <a:pt x="467" y="67"/>
                  </a:moveTo>
                  <a:lnTo>
                    <a:pt x="467" y="2317"/>
                  </a:lnTo>
                  <a:cubicBezTo>
                    <a:pt x="467" y="2354"/>
                    <a:pt x="437" y="2384"/>
                    <a:pt x="400" y="2384"/>
                  </a:cubicBezTo>
                  <a:cubicBezTo>
                    <a:pt x="363" y="2384"/>
                    <a:pt x="333" y="2354"/>
                    <a:pt x="333" y="2317"/>
                  </a:cubicBezTo>
                  <a:lnTo>
                    <a:pt x="333" y="67"/>
                  </a:lnTo>
                  <a:cubicBezTo>
                    <a:pt x="333" y="30"/>
                    <a:pt x="363" y="0"/>
                    <a:pt x="400" y="0"/>
                  </a:cubicBezTo>
                  <a:cubicBezTo>
                    <a:pt x="437" y="0"/>
                    <a:pt x="467" y="30"/>
                    <a:pt x="467" y="67"/>
                  </a:cubicBezTo>
                  <a:close/>
                  <a:moveTo>
                    <a:pt x="800" y="2184"/>
                  </a:moveTo>
                  <a:lnTo>
                    <a:pt x="400" y="2984"/>
                  </a:lnTo>
                  <a:lnTo>
                    <a:pt x="0" y="2184"/>
                  </a:lnTo>
                  <a:lnTo>
                    <a:pt x="800" y="2184"/>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4" name="Rectangle 38"/>
            <p:cNvSpPr>
              <a:spLocks noChangeArrowheads="1"/>
            </p:cNvSpPr>
            <p:nvPr/>
          </p:nvSpPr>
          <p:spPr bwMode="auto">
            <a:xfrm>
              <a:off x="1200" y="4003"/>
              <a:ext cx="1032" cy="173"/>
            </a:xfrm>
            <a:prstGeom prst="rect">
              <a:avLst/>
            </a:prstGeom>
            <a:noFill/>
            <a:ln w="9525">
              <a:noFill/>
              <a:miter lim="800000"/>
              <a:headEnd/>
              <a:tailEnd/>
            </a:ln>
          </p:spPr>
          <p:txBody>
            <a:bodyPr wrap="none" lIns="0" tIns="0" rIns="0" bIns="0">
              <a:prstTxWarp prst="textNoShape">
                <a:avLst/>
              </a:prstTxWarp>
              <a:spAutoFit/>
            </a:bodyPr>
            <a:lstStyle/>
            <a:p>
              <a:r>
                <a:rPr lang="en-US" b="1" dirty="0">
                  <a:solidFill>
                    <a:srgbClr val="000066"/>
                  </a:solidFill>
                </a:rPr>
                <a:t>Graphite Oxide</a:t>
              </a:r>
              <a:endParaRPr lang="en-US" dirty="0">
                <a:solidFill>
                  <a:srgbClr val="000066"/>
                </a:solidFill>
              </a:endParaRPr>
            </a:p>
          </p:txBody>
        </p:sp>
        <p:sp>
          <p:nvSpPr>
            <p:cNvPr id="45" name="Rectangle 39"/>
            <p:cNvSpPr>
              <a:spLocks noChangeArrowheads="1"/>
            </p:cNvSpPr>
            <p:nvPr/>
          </p:nvSpPr>
          <p:spPr bwMode="auto">
            <a:xfrm>
              <a:off x="381" y="3741"/>
              <a:ext cx="536" cy="173"/>
            </a:xfrm>
            <a:prstGeom prst="rect">
              <a:avLst/>
            </a:prstGeom>
            <a:noFill/>
            <a:ln w="9525">
              <a:noFill/>
              <a:miter lim="800000"/>
              <a:headEnd/>
              <a:tailEnd/>
            </a:ln>
          </p:spPr>
          <p:txBody>
            <a:bodyPr wrap="none" lIns="0" tIns="0" rIns="0" bIns="0">
              <a:prstTxWarp prst="textNoShape">
                <a:avLst/>
              </a:prstTxWarp>
              <a:spAutoFit/>
            </a:bodyPr>
            <a:lstStyle/>
            <a:p>
              <a:r>
                <a:rPr lang="en-US" b="1">
                  <a:solidFill>
                    <a:schemeClr val="bg2"/>
                  </a:solidFill>
                </a:rPr>
                <a:t>0.71 nm</a:t>
              </a:r>
              <a:endParaRPr lang="en-US">
                <a:solidFill>
                  <a:schemeClr val="bg2"/>
                </a:solidFill>
              </a:endParaRPr>
            </a:p>
          </p:txBody>
        </p:sp>
        <p:sp>
          <p:nvSpPr>
            <p:cNvPr id="46" name="Freeform 44"/>
            <p:cNvSpPr>
              <a:spLocks noEditPoints="1"/>
            </p:cNvSpPr>
            <p:nvPr/>
          </p:nvSpPr>
          <p:spPr bwMode="auto">
            <a:xfrm>
              <a:off x="400" y="3487"/>
              <a:ext cx="447" cy="8"/>
            </a:xfrm>
            <a:custGeom>
              <a:avLst/>
              <a:gdLst>
                <a:gd name="T0" fmla="*/ 35 w 5702"/>
                <a:gd name="T1" fmla="*/ 0 h 100"/>
                <a:gd name="T2" fmla="*/ 33 w 5702"/>
                <a:gd name="T3" fmla="*/ 1 h 100"/>
                <a:gd name="T4" fmla="*/ 33 w 5702"/>
                <a:gd name="T5" fmla="*/ 0 h 100"/>
                <a:gd name="T6" fmla="*/ 32 w 5702"/>
                <a:gd name="T7" fmla="*/ 1 h 100"/>
                <a:gd name="T8" fmla="*/ 33 w 5702"/>
                <a:gd name="T9" fmla="*/ 0 h 100"/>
                <a:gd name="T10" fmla="*/ 31 w 5702"/>
                <a:gd name="T11" fmla="*/ 0 h 100"/>
                <a:gd name="T12" fmla="*/ 31 w 5702"/>
                <a:gd name="T13" fmla="*/ 1 h 100"/>
                <a:gd name="T14" fmla="*/ 30 w 5702"/>
                <a:gd name="T15" fmla="*/ 0 h 100"/>
                <a:gd name="T16" fmla="*/ 29 w 5702"/>
                <a:gd name="T17" fmla="*/ 1 h 100"/>
                <a:gd name="T18" fmla="*/ 29 w 5702"/>
                <a:gd name="T19" fmla="*/ 0 h 100"/>
                <a:gd name="T20" fmla="*/ 27 w 5702"/>
                <a:gd name="T21" fmla="*/ 1 h 100"/>
                <a:gd name="T22" fmla="*/ 28 w 5702"/>
                <a:gd name="T23" fmla="*/ 0 h 100"/>
                <a:gd name="T24" fmla="*/ 26 w 5702"/>
                <a:gd name="T25" fmla="*/ 0 h 100"/>
                <a:gd name="T26" fmla="*/ 26 w 5702"/>
                <a:gd name="T27" fmla="*/ 1 h 100"/>
                <a:gd name="T28" fmla="*/ 25 w 5702"/>
                <a:gd name="T29" fmla="*/ 0 h 100"/>
                <a:gd name="T30" fmla="*/ 24 w 5702"/>
                <a:gd name="T31" fmla="*/ 1 h 100"/>
                <a:gd name="T32" fmla="*/ 24 w 5702"/>
                <a:gd name="T33" fmla="*/ 0 h 100"/>
                <a:gd name="T34" fmla="*/ 22 w 5702"/>
                <a:gd name="T35" fmla="*/ 1 h 100"/>
                <a:gd name="T36" fmla="*/ 23 w 5702"/>
                <a:gd name="T37" fmla="*/ 0 h 100"/>
                <a:gd name="T38" fmla="*/ 21 w 5702"/>
                <a:gd name="T39" fmla="*/ 0 h 100"/>
                <a:gd name="T40" fmla="*/ 21 w 5702"/>
                <a:gd name="T41" fmla="*/ 1 h 100"/>
                <a:gd name="T42" fmla="*/ 20 w 5702"/>
                <a:gd name="T43" fmla="*/ 0 h 100"/>
                <a:gd name="T44" fmla="*/ 19 w 5702"/>
                <a:gd name="T45" fmla="*/ 1 h 100"/>
                <a:gd name="T46" fmla="*/ 19 w 5702"/>
                <a:gd name="T47" fmla="*/ 0 h 100"/>
                <a:gd name="T48" fmla="*/ 18 w 5702"/>
                <a:gd name="T49" fmla="*/ 1 h 100"/>
                <a:gd name="T50" fmla="*/ 18 w 5702"/>
                <a:gd name="T51" fmla="*/ 0 h 100"/>
                <a:gd name="T52" fmla="*/ 16 w 5702"/>
                <a:gd name="T53" fmla="*/ 0 h 100"/>
                <a:gd name="T54" fmla="*/ 16 w 5702"/>
                <a:gd name="T55" fmla="*/ 1 h 100"/>
                <a:gd name="T56" fmla="*/ 15 w 5702"/>
                <a:gd name="T57" fmla="*/ 0 h 100"/>
                <a:gd name="T58" fmla="*/ 14 w 5702"/>
                <a:gd name="T59" fmla="*/ 1 h 100"/>
                <a:gd name="T60" fmla="*/ 14 w 5702"/>
                <a:gd name="T61" fmla="*/ 0 h 100"/>
                <a:gd name="T62" fmla="*/ 13 w 5702"/>
                <a:gd name="T63" fmla="*/ 1 h 100"/>
                <a:gd name="T64" fmla="*/ 13 w 5702"/>
                <a:gd name="T65" fmla="*/ 0 h 100"/>
                <a:gd name="T66" fmla="*/ 11 w 5702"/>
                <a:gd name="T67" fmla="*/ 0 h 100"/>
                <a:gd name="T68" fmla="*/ 11 w 5702"/>
                <a:gd name="T69" fmla="*/ 1 h 100"/>
                <a:gd name="T70" fmla="*/ 10 w 5702"/>
                <a:gd name="T71" fmla="*/ 0 h 100"/>
                <a:gd name="T72" fmla="*/ 9 w 5702"/>
                <a:gd name="T73" fmla="*/ 1 h 100"/>
                <a:gd name="T74" fmla="*/ 9 w 5702"/>
                <a:gd name="T75" fmla="*/ 0 h 100"/>
                <a:gd name="T76" fmla="*/ 8 w 5702"/>
                <a:gd name="T77" fmla="*/ 1 h 100"/>
                <a:gd name="T78" fmla="*/ 8 w 5702"/>
                <a:gd name="T79" fmla="*/ 0 h 100"/>
                <a:gd name="T80" fmla="*/ 6 w 5702"/>
                <a:gd name="T81" fmla="*/ 0 h 100"/>
                <a:gd name="T82" fmla="*/ 6 w 5702"/>
                <a:gd name="T83" fmla="*/ 1 h 100"/>
                <a:gd name="T84" fmla="*/ 5 w 5702"/>
                <a:gd name="T85" fmla="*/ 0 h 100"/>
                <a:gd name="T86" fmla="*/ 4 w 5702"/>
                <a:gd name="T87" fmla="*/ 1 h 100"/>
                <a:gd name="T88" fmla="*/ 4 w 5702"/>
                <a:gd name="T89" fmla="*/ 0 h 100"/>
                <a:gd name="T90" fmla="*/ 3 w 5702"/>
                <a:gd name="T91" fmla="*/ 1 h 100"/>
                <a:gd name="T92" fmla="*/ 3 w 5702"/>
                <a:gd name="T93" fmla="*/ 0 h 100"/>
                <a:gd name="T94" fmla="*/ 1 w 5702"/>
                <a:gd name="T95" fmla="*/ 0 h 100"/>
                <a:gd name="T96" fmla="*/ 2 w 5702"/>
                <a:gd name="T97" fmla="*/ 1 h 100"/>
                <a:gd name="T98" fmla="*/ 0 w 5702"/>
                <a:gd name="T99" fmla="*/ 0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02" h="100">
                  <a:moveTo>
                    <a:pt x="5652" y="100"/>
                  </a:moveTo>
                  <a:lnTo>
                    <a:pt x="5652" y="100"/>
                  </a:lnTo>
                  <a:cubicBezTo>
                    <a:pt x="5625" y="100"/>
                    <a:pt x="5602" y="78"/>
                    <a:pt x="5602" y="50"/>
                  </a:cubicBezTo>
                  <a:cubicBezTo>
                    <a:pt x="5602" y="23"/>
                    <a:pt x="5625" y="0"/>
                    <a:pt x="5652" y="0"/>
                  </a:cubicBezTo>
                  <a:cubicBezTo>
                    <a:pt x="5680" y="0"/>
                    <a:pt x="5702" y="23"/>
                    <a:pt x="5702" y="50"/>
                  </a:cubicBezTo>
                  <a:cubicBezTo>
                    <a:pt x="5702" y="78"/>
                    <a:pt x="5680" y="100"/>
                    <a:pt x="5652" y="100"/>
                  </a:cubicBezTo>
                  <a:close/>
                  <a:moveTo>
                    <a:pt x="5452" y="100"/>
                  </a:moveTo>
                  <a:lnTo>
                    <a:pt x="5452" y="100"/>
                  </a:lnTo>
                  <a:cubicBezTo>
                    <a:pt x="5425" y="100"/>
                    <a:pt x="5402" y="78"/>
                    <a:pt x="5402" y="50"/>
                  </a:cubicBezTo>
                  <a:cubicBezTo>
                    <a:pt x="5402" y="23"/>
                    <a:pt x="5425" y="0"/>
                    <a:pt x="5452" y="0"/>
                  </a:cubicBezTo>
                  <a:cubicBezTo>
                    <a:pt x="5480" y="0"/>
                    <a:pt x="5502" y="23"/>
                    <a:pt x="5502" y="50"/>
                  </a:cubicBezTo>
                  <a:cubicBezTo>
                    <a:pt x="5502" y="78"/>
                    <a:pt x="5480" y="100"/>
                    <a:pt x="5452" y="100"/>
                  </a:cubicBezTo>
                  <a:close/>
                  <a:moveTo>
                    <a:pt x="5252" y="100"/>
                  </a:moveTo>
                  <a:lnTo>
                    <a:pt x="5252" y="100"/>
                  </a:lnTo>
                  <a:cubicBezTo>
                    <a:pt x="5225" y="100"/>
                    <a:pt x="5202" y="78"/>
                    <a:pt x="5202" y="50"/>
                  </a:cubicBezTo>
                  <a:cubicBezTo>
                    <a:pt x="5202" y="23"/>
                    <a:pt x="5225" y="0"/>
                    <a:pt x="5252" y="0"/>
                  </a:cubicBezTo>
                  <a:cubicBezTo>
                    <a:pt x="5280" y="0"/>
                    <a:pt x="5302" y="23"/>
                    <a:pt x="5302" y="50"/>
                  </a:cubicBezTo>
                  <a:cubicBezTo>
                    <a:pt x="5302" y="78"/>
                    <a:pt x="5280" y="100"/>
                    <a:pt x="5252" y="100"/>
                  </a:cubicBezTo>
                  <a:close/>
                  <a:moveTo>
                    <a:pt x="5052" y="100"/>
                  </a:moveTo>
                  <a:lnTo>
                    <a:pt x="5052" y="100"/>
                  </a:lnTo>
                  <a:cubicBezTo>
                    <a:pt x="5024" y="100"/>
                    <a:pt x="5002" y="78"/>
                    <a:pt x="5002" y="50"/>
                  </a:cubicBezTo>
                  <a:cubicBezTo>
                    <a:pt x="5002" y="23"/>
                    <a:pt x="5024" y="0"/>
                    <a:pt x="5052" y="0"/>
                  </a:cubicBezTo>
                  <a:cubicBezTo>
                    <a:pt x="5080" y="0"/>
                    <a:pt x="5102" y="23"/>
                    <a:pt x="5102" y="50"/>
                  </a:cubicBezTo>
                  <a:cubicBezTo>
                    <a:pt x="5102" y="78"/>
                    <a:pt x="5080" y="100"/>
                    <a:pt x="5052" y="100"/>
                  </a:cubicBezTo>
                  <a:close/>
                  <a:moveTo>
                    <a:pt x="4852" y="100"/>
                  </a:moveTo>
                  <a:lnTo>
                    <a:pt x="4852" y="100"/>
                  </a:lnTo>
                  <a:cubicBezTo>
                    <a:pt x="4824" y="100"/>
                    <a:pt x="4802" y="78"/>
                    <a:pt x="4802" y="50"/>
                  </a:cubicBezTo>
                  <a:cubicBezTo>
                    <a:pt x="4802" y="23"/>
                    <a:pt x="4824" y="0"/>
                    <a:pt x="4852" y="0"/>
                  </a:cubicBezTo>
                  <a:cubicBezTo>
                    <a:pt x="4880" y="0"/>
                    <a:pt x="4902" y="23"/>
                    <a:pt x="4902" y="50"/>
                  </a:cubicBezTo>
                  <a:cubicBezTo>
                    <a:pt x="4902" y="78"/>
                    <a:pt x="4880" y="100"/>
                    <a:pt x="4852" y="100"/>
                  </a:cubicBezTo>
                  <a:close/>
                  <a:moveTo>
                    <a:pt x="4652" y="100"/>
                  </a:moveTo>
                  <a:lnTo>
                    <a:pt x="4652" y="100"/>
                  </a:lnTo>
                  <a:cubicBezTo>
                    <a:pt x="4624" y="100"/>
                    <a:pt x="4602" y="78"/>
                    <a:pt x="4602" y="50"/>
                  </a:cubicBezTo>
                  <a:cubicBezTo>
                    <a:pt x="4602" y="23"/>
                    <a:pt x="4624" y="0"/>
                    <a:pt x="4652" y="0"/>
                  </a:cubicBezTo>
                  <a:cubicBezTo>
                    <a:pt x="4680" y="0"/>
                    <a:pt x="4702" y="23"/>
                    <a:pt x="4702" y="50"/>
                  </a:cubicBezTo>
                  <a:cubicBezTo>
                    <a:pt x="4702" y="78"/>
                    <a:pt x="4680" y="100"/>
                    <a:pt x="4652" y="100"/>
                  </a:cubicBezTo>
                  <a:close/>
                  <a:moveTo>
                    <a:pt x="4452" y="100"/>
                  </a:moveTo>
                  <a:lnTo>
                    <a:pt x="4452" y="100"/>
                  </a:lnTo>
                  <a:cubicBezTo>
                    <a:pt x="4424" y="100"/>
                    <a:pt x="4402" y="78"/>
                    <a:pt x="4402" y="50"/>
                  </a:cubicBezTo>
                  <a:cubicBezTo>
                    <a:pt x="4402" y="23"/>
                    <a:pt x="4424" y="0"/>
                    <a:pt x="4452" y="0"/>
                  </a:cubicBezTo>
                  <a:cubicBezTo>
                    <a:pt x="4479" y="0"/>
                    <a:pt x="4502" y="23"/>
                    <a:pt x="4502" y="50"/>
                  </a:cubicBezTo>
                  <a:cubicBezTo>
                    <a:pt x="4502" y="78"/>
                    <a:pt x="4479" y="100"/>
                    <a:pt x="4452" y="100"/>
                  </a:cubicBezTo>
                  <a:close/>
                  <a:moveTo>
                    <a:pt x="4252" y="100"/>
                  </a:moveTo>
                  <a:lnTo>
                    <a:pt x="4252" y="100"/>
                  </a:lnTo>
                  <a:cubicBezTo>
                    <a:pt x="4224" y="100"/>
                    <a:pt x="4202" y="78"/>
                    <a:pt x="4202" y="50"/>
                  </a:cubicBezTo>
                  <a:cubicBezTo>
                    <a:pt x="4202" y="23"/>
                    <a:pt x="4224" y="0"/>
                    <a:pt x="4252" y="0"/>
                  </a:cubicBezTo>
                  <a:cubicBezTo>
                    <a:pt x="4279" y="0"/>
                    <a:pt x="4302" y="23"/>
                    <a:pt x="4302" y="50"/>
                  </a:cubicBezTo>
                  <a:cubicBezTo>
                    <a:pt x="4302" y="78"/>
                    <a:pt x="4279" y="100"/>
                    <a:pt x="4252" y="100"/>
                  </a:cubicBezTo>
                  <a:close/>
                  <a:moveTo>
                    <a:pt x="4052" y="100"/>
                  </a:moveTo>
                  <a:lnTo>
                    <a:pt x="4052" y="100"/>
                  </a:lnTo>
                  <a:cubicBezTo>
                    <a:pt x="4024" y="100"/>
                    <a:pt x="4002" y="78"/>
                    <a:pt x="4002" y="50"/>
                  </a:cubicBezTo>
                  <a:cubicBezTo>
                    <a:pt x="4002" y="23"/>
                    <a:pt x="4024" y="0"/>
                    <a:pt x="4052" y="0"/>
                  </a:cubicBezTo>
                  <a:cubicBezTo>
                    <a:pt x="4079" y="0"/>
                    <a:pt x="4102" y="23"/>
                    <a:pt x="4102" y="50"/>
                  </a:cubicBezTo>
                  <a:cubicBezTo>
                    <a:pt x="4102" y="78"/>
                    <a:pt x="4079" y="100"/>
                    <a:pt x="4052" y="100"/>
                  </a:cubicBezTo>
                  <a:close/>
                  <a:moveTo>
                    <a:pt x="3852" y="100"/>
                  </a:moveTo>
                  <a:lnTo>
                    <a:pt x="3851" y="100"/>
                  </a:lnTo>
                  <a:cubicBezTo>
                    <a:pt x="3824" y="100"/>
                    <a:pt x="3801" y="78"/>
                    <a:pt x="3801" y="50"/>
                  </a:cubicBezTo>
                  <a:cubicBezTo>
                    <a:pt x="3801" y="23"/>
                    <a:pt x="3824" y="0"/>
                    <a:pt x="3851" y="0"/>
                  </a:cubicBezTo>
                  <a:lnTo>
                    <a:pt x="3852" y="0"/>
                  </a:lnTo>
                  <a:cubicBezTo>
                    <a:pt x="3879" y="0"/>
                    <a:pt x="3902" y="23"/>
                    <a:pt x="3902" y="50"/>
                  </a:cubicBezTo>
                  <a:cubicBezTo>
                    <a:pt x="3902" y="78"/>
                    <a:pt x="3879" y="100"/>
                    <a:pt x="3852" y="100"/>
                  </a:cubicBezTo>
                  <a:close/>
                  <a:moveTo>
                    <a:pt x="3651" y="100"/>
                  </a:moveTo>
                  <a:lnTo>
                    <a:pt x="3651" y="100"/>
                  </a:lnTo>
                  <a:cubicBezTo>
                    <a:pt x="3624" y="100"/>
                    <a:pt x="3601" y="78"/>
                    <a:pt x="3601" y="50"/>
                  </a:cubicBezTo>
                  <a:cubicBezTo>
                    <a:pt x="3601" y="23"/>
                    <a:pt x="3624" y="0"/>
                    <a:pt x="3651" y="0"/>
                  </a:cubicBezTo>
                  <a:cubicBezTo>
                    <a:pt x="3679" y="0"/>
                    <a:pt x="3701" y="23"/>
                    <a:pt x="3701" y="50"/>
                  </a:cubicBezTo>
                  <a:cubicBezTo>
                    <a:pt x="3701" y="78"/>
                    <a:pt x="3679" y="100"/>
                    <a:pt x="3651" y="100"/>
                  </a:cubicBezTo>
                  <a:close/>
                  <a:moveTo>
                    <a:pt x="3451" y="100"/>
                  </a:moveTo>
                  <a:lnTo>
                    <a:pt x="3451" y="100"/>
                  </a:lnTo>
                  <a:cubicBezTo>
                    <a:pt x="3424" y="100"/>
                    <a:pt x="3401" y="78"/>
                    <a:pt x="3401" y="50"/>
                  </a:cubicBezTo>
                  <a:cubicBezTo>
                    <a:pt x="3401" y="23"/>
                    <a:pt x="3424" y="0"/>
                    <a:pt x="3451" y="0"/>
                  </a:cubicBezTo>
                  <a:cubicBezTo>
                    <a:pt x="3479" y="0"/>
                    <a:pt x="3501" y="23"/>
                    <a:pt x="3501" y="50"/>
                  </a:cubicBezTo>
                  <a:cubicBezTo>
                    <a:pt x="3501" y="78"/>
                    <a:pt x="3479" y="100"/>
                    <a:pt x="3451" y="100"/>
                  </a:cubicBezTo>
                  <a:close/>
                  <a:moveTo>
                    <a:pt x="3251" y="100"/>
                  </a:moveTo>
                  <a:lnTo>
                    <a:pt x="3251" y="100"/>
                  </a:lnTo>
                  <a:cubicBezTo>
                    <a:pt x="3224" y="100"/>
                    <a:pt x="3201" y="78"/>
                    <a:pt x="3201" y="50"/>
                  </a:cubicBezTo>
                  <a:cubicBezTo>
                    <a:pt x="3201" y="23"/>
                    <a:pt x="3224" y="0"/>
                    <a:pt x="3251" y="0"/>
                  </a:cubicBezTo>
                  <a:cubicBezTo>
                    <a:pt x="3279" y="0"/>
                    <a:pt x="3301" y="23"/>
                    <a:pt x="3301" y="50"/>
                  </a:cubicBezTo>
                  <a:cubicBezTo>
                    <a:pt x="3301" y="78"/>
                    <a:pt x="3279" y="100"/>
                    <a:pt x="3251" y="100"/>
                  </a:cubicBezTo>
                  <a:close/>
                  <a:moveTo>
                    <a:pt x="3051" y="100"/>
                  </a:moveTo>
                  <a:lnTo>
                    <a:pt x="3051" y="100"/>
                  </a:lnTo>
                  <a:cubicBezTo>
                    <a:pt x="3023" y="100"/>
                    <a:pt x="3001" y="78"/>
                    <a:pt x="3001" y="50"/>
                  </a:cubicBezTo>
                  <a:cubicBezTo>
                    <a:pt x="3001" y="23"/>
                    <a:pt x="3023" y="0"/>
                    <a:pt x="3051" y="0"/>
                  </a:cubicBezTo>
                  <a:cubicBezTo>
                    <a:pt x="3079" y="0"/>
                    <a:pt x="3101" y="23"/>
                    <a:pt x="3101" y="50"/>
                  </a:cubicBezTo>
                  <a:cubicBezTo>
                    <a:pt x="3101" y="78"/>
                    <a:pt x="3079" y="100"/>
                    <a:pt x="3051" y="100"/>
                  </a:cubicBezTo>
                  <a:close/>
                  <a:moveTo>
                    <a:pt x="2851" y="100"/>
                  </a:moveTo>
                  <a:lnTo>
                    <a:pt x="2851" y="100"/>
                  </a:lnTo>
                  <a:cubicBezTo>
                    <a:pt x="2823" y="100"/>
                    <a:pt x="2801" y="78"/>
                    <a:pt x="2801" y="50"/>
                  </a:cubicBezTo>
                  <a:cubicBezTo>
                    <a:pt x="2801" y="23"/>
                    <a:pt x="2823" y="0"/>
                    <a:pt x="2851" y="0"/>
                  </a:cubicBezTo>
                  <a:cubicBezTo>
                    <a:pt x="2879" y="0"/>
                    <a:pt x="2901" y="23"/>
                    <a:pt x="2901" y="50"/>
                  </a:cubicBezTo>
                  <a:cubicBezTo>
                    <a:pt x="2901" y="78"/>
                    <a:pt x="2879" y="100"/>
                    <a:pt x="2851" y="100"/>
                  </a:cubicBezTo>
                  <a:close/>
                  <a:moveTo>
                    <a:pt x="2651" y="100"/>
                  </a:moveTo>
                  <a:lnTo>
                    <a:pt x="2651" y="100"/>
                  </a:lnTo>
                  <a:cubicBezTo>
                    <a:pt x="2623" y="100"/>
                    <a:pt x="2601" y="78"/>
                    <a:pt x="2601" y="50"/>
                  </a:cubicBezTo>
                  <a:cubicBezTo>
                    <a:pt x="2601" y="23"/>
                    <a:pt x="2623" y="0"/>
                    <a:pt x="2651" y="0"/>
                  </a:cubicBezTo>
                  <a:cubicBezTo>
                    <a:pt x="2679" y="0"/>
                    <a:pt x="2701" y="23"/>
                    <a:pt x="2701" y="50"/>
                  </a:cubicBezTo>
                  <a:cubicBezTo>
                    <a:pt x="2701" y="78"/>
                    <a:pt x="2679" y="100"/>
                    <a:pt x="2651" y="100"/>
                  </a:cubicBezTo>
                  <a:close/>
                  <a:moveTo>
                    <a:pt x="2451" y="100"/>
                  </a:moveTo>
                  <a:lnTo>
                    <a:pt x="2451" y="100"/>
                  </a:lnTo>
                  <a:cubicBezTo>
                    <a:pt x="2423" y="100"/>
                    <a:pt x="2401" y="78"/>
                    <a:pt x="2401" y="50"/>
                  </a:cubicBezTo>
                  <a:cubicBezTo>
                    <a:pt x="2401" y="23"/>
                    <a:pt x="2423" y="0"/>
                    <a:pt x="2451" y="0"/>
                  </a:cubicBezTo>
                  <a:cubicBezTo>
                    <a:pt x="2478" y="0"/>
                    <a:pt x="2501" y="23"/>
                    <a:pt x="2501" y="50"/>
                  </a:cubicBezTo>
                  <a:cubicBezTo>
                    <a:pt x="2501" y="78"/>
                    <a:pt x="2478" y="100"/>
                    <a:pt x="2451" y="100"/>
                  </a:cubicBezTo>
                  <a:close/>
                  <a:moveTo>
                    <a:pt x="2251" y="100"/>
                  </a:moveTo>
                  <a:lnTo>
                    <a:pt x="2251" y="100"/>
                  </a:lnTo>
                  <a:cubicBezTo>
                    <a:pt x="2223" y="100"/>
                    <a:pt x="2201" y="78"/>
                    <a:pt x="2201" y="50"/>
                  </a:cubicBezTo>
                  <a:cubicBezTo>
                    <a:pt x="2201" y="23"/>
                    <a:pt x="2223" y="0"/>
                    <a:pt x="2251" y="0"/>
                  </a:cubicBezTo>
                  <a:cubicBezTo>
                    <a:pt x="2278" y="0"/>
                    <a:pt x="2301" y="23"/>
                    <a:pt x="2301" y="50"/>
                  </a:cubicBezTo>
                  <a:cubicBezTo>
                    <a:pt x="2301" y="78"/>
                    <a:pt x="2278" y="100"/>
                    <a:pt x="2251" y="100"/>
                  </a:cubicBezTo>
                  <a:close/>
                  <a:moveTo>
                    <a:pt x="2051" y="100"/>
                  </a:moveTo>
                  <a:lnTo>
                    <a:pt x="2051" y="100"/>
                  </a:lnTo>
                  <a:cubicBezTo>
                    <a:pt x="2023" y="100"/>
                    <a:pt x="2001" y="78"/>
                    <a:pt x="2001" y="50"/>
                  </a:cubicBezTo>
                  <a:cubicBezTo>
                    <a:pt x="2001" y="23"/>
                    <a:pt x="2023" y="0"/>
                    <a:pt x="2051" y="0"/>
                  </a:cubicBezTo>
                  <a:cubicBezTo>
                    <a:pt x="2078" y="0"/>
                    <a:pt x="2101" y="23"/>
                    <a:pt x="2101" y="50"/>
                  </a:cubicBezTo>
                  <a:cubicBezTo>
                    <a:pt x="2101" y="78"/>
                    <a:pt x="2078" y="100"/>
                    <a:pt x="2051" y="100"/>
                  </a:cubicBezTo>
                  <a:close/>
                  <a:moveTo>
                    <a:pt x="1851" y="100"/>
                  </a:moveTo>
                  <a:lnTo>
                    <a:pt x="1850" y="100"/>
                  </a:lnTo>
                  <a:cubicBezTo>
                    <a:pt x="1823" y="100"/>
                    <a:pt x="1800" y="78"/>
                    <a:pt x="1800" y="50"/>
                  </a:cubicBezTo>
                  <a:cubicBezTo>
                    <a:pt x="1800" y="23"/>
                    <a:pt x="1823" y="0"/>
                    <a:pt x="1850" y="0"/>
                  </a:cubicBezTo>
                  <a:lnTo>
                    <a:pt x="1851" y="0"/>
                  </a:lnTo>
                  <a:cubicBezTo>
                    <a:pt x="1878" y="0"/>
                    <a:pt x="1901" y="23"/>
                    <a:pt x="1901" y="50"/>
                  </a:cubicBezTo>
                  <a:cubicBezTo>
                    <a:pt x="1901" y="78"/>
                    <a:pt x="1878" y="100"/>
                    <a:pt x="1851" y="100"/>
                  </a:cubicBezTo>
                  <a:close/>
                  <a:moveTo>
                    <a:pt x="1650" y="100"/>
                  </a:moveTo>
                  <a:lnTo>
                    <a:pt x="1650" y="100"/>
                  </a:lnTo>
                  <a:cubicBezTo>
                    <a:pt x="1623" y="100"/>
                    <a:pt x="1600" y="78"/>
                    <a:pt x="1600" y="50"/>
                  </a:cubicBezTo>
                  <a:cubicBezTo>
                    <a:pt x="1600" y="23"/>
                    <a:pt x="1623" y="0"/>
                    <a:pt x="1650" y="0"/>
                  </a:cubicBezTo>
                  <a:cubicBezTo>
                    <a:pt x="1678" y="0"/>
                    <a:pt x="1700" y="23"/>
                    <a:pt x="1700" y="50"/>
                  </a:cubicBezTo>
                  <a:cubicBezTo>
                    <a:pt x="1700" y="78"/>
                    <a:pt x="1678" y="100"/>
                    <a:pt x="1650" y="100"/>
                  </a:cubicBezTo>
                  <a:close/>
                  <a:moveTo>
                    <a:pt x="1450" y="100"/>
                  </a:moveTo>
                  <a:lnTo>
                    <a:pt x="1450" y="100"/>
                  </a:lnTo>
                  <a:cubicBezTo>
                    <a:pt x="1423" y="100"/>
                    <a:pt x="1400" y="78"/>
                    <a:pt x="1400" y="50"/>
                  </a:cubicBezTo>
                  <a:cubicBezTo>
                    <a:pt x="1400" y="23"/>
                    <a:pt x="1423" y="0"/>
                    <a:pt x="1450" y="0"/>
                  </a:cubicBezTo>
                  <a:cubicBezTo>
                    <a:pt x="1478" y="0"/>
                    <a:pt x="1500" y="23"/>
                    <a:pt x="1500" y="50"/>
                  </a:cubicBezTo>
                  <a:cubicBezTo>
                    <a:pt x="1500" y="78"/>
                    <a:pt x="1478" y="100"/>
                    <a:pt x="1450" y="100"/>
                  </a:cubicBezTo>
                  <a:close/>
                  <a:moveTo>
                    <a:pt x="1250" y="100"/>
                  </a:moveTo>
                  <a:lnTo>
                    <a:pt x="1250" y="100"/>
                  </a:lnTo>
                  <a:cubicBezTo>
                    <a:pt x="1223" y="100"/>
                    <a:pt x="1200" y="78"/>
                    <a:pt x="1200" y="50"/>
                  </a:cubicBezTo>
                  <a:cubicBezTo>
                    <a:pt x="1200" y="23"/>
                    <a:pt x="1223" y="0"/>
                    <a:pt x="1250" y="0"/>
                  </a:cubicBezTo>
                  <a:cubicBezTo>
                    <a:pt x="1278" y="0"/>
                    <a:pt x="1300" y="23"/>
                    <a:pt x="1300" y="50"/>
                  </a:cubicBezTo>
                  <a:cubicBezTo>
                    <a:pt x="1300" y="78"/>
                    <a:pt x="1278" y="100"/>
                    <a:pt x="1250" y="100"/>
                  </a:cubicBezTo>
                  <a:close/>
                  <a:moveTo>
                    <a:pt x="1050" y="100"/>
                  </a:moveTo>
                  <a:lnTo>
                    <a:pt x="1050" y="100"/>
                  </a:lnTo>
                  <a:cubicBezTo>
                    <a:pt x="1022" y="100"/>
                    <a:pt x="1000" y="78"/>
                    <a:pt x="1000" y="50"/>
                  </a:cubicBezTo>
                  <a:cubicBezTo>
                    <a:pt x="1000" y="23"/>
                    <a:pt x="1022" y="0"/>
                    <a:pt x="1050" y="0"/>
                  </a:cubicBezTo>
                  <a:cubicBezTo>
                    <a:pt x="1078" y="0"/>
                    <a:pt x="1100" y="23"/>
                    <a:pt x="1100" y="50"/>
                  </a:cubicBezTo>
                  <a:cubicBezTo>
                    <a:pt x="1100" y="78"/>
                    <a:pt x="1078" y="100"/>
                    <a:pt x="1050" y="100"/>
                  </a:cubicBezTo>
                  <a:close/>
                  <a:moveTo>
                    <a:pt x="850" y="100"/>
                  </a:moveTo>
                  <a:lnTo>
                    <a:pt x="850" y="100"/>
                  </a:lnTo>
                  <a:cubicBezTo>
                    <a:pt x="822" y="100"/>
                    <a:pt x="800" y="78"/>
                    <a:pt x="800" y="50"/>
                  </a:cubicBezTo>
                  <a:cubicBezTo>
                    <a:pt x="800" y="23"/>
                    <a:pt x="822" y="0"/>
                    <a:pt x="850" y="0"/>
                  </a:cubicBezTo>
                  <a:cubicBezTo>
                    <a:pt x="878" y="0"/>
                    <a:pt x="900" y="23"/>
                    <a:pt x="900" y="50"/>
                  </a:cubicBezTo>
                  <a:cubicBezTo>
                    <a:pt x="900" y="78"/>
                    <a:pt x="878" y="100"/>
                    <a:pt x="850" y="100"/>
                  </a:cubicBezTo>
                  <a:close/>
                  <a:moveTo>
                    <a:pt x="650" y="100"/>
                  </a:moveTo>
                  <a:lnTo>
                    <a:pt x="650" y="100"/>
                  </a:lnTo>
                  <a:cubicBezTo>
                    <a:pt x="622" y="100"/>
                    <a:pt x="600" y="78"/>
                    <a:pt x="600" y="50"/>
                  </a:cubicBezTo>
                  <a:cubicBezTo>
                    <a:pt x="600" y="23"/>
                    <a:pt x="622" y="0"/>
                    <a:pt x="650" y="0"/>
                  </a:cubicBezTo>
                  <a:cubicBezTo>
                    <a:pt x="678" y="0"/>
                    <a:pt x="700" y="23"/>
                    <a:pt x="700" y="50"/>
                  </a:cubicBezTo>
                  <a:cubicBezTo>
                    <a:pt x="700" y="78"/>
                    <a:pt x="678" y="100"/>
                    <a:pt x="650" y="100"/>
                  </a:cubicBezTo>
                  <a:close/>
                  <a:moveTo>
                    <a:pt x="450" y="100"/>
                  </a:moveTo>
                  <a:lnTo>
                    <a:pt x="450" y="100"/>
                  </a:lnTo>
                  <a:cubicBezTo>
                    <a:pt x="422" y="100"/>
                    <a:pt x="400" y="78"/>
                    <a:pt x="400" y="50"/>
                  </a:cubicBezTo>
                  <a:cubicBezTo>
                    <a:pt x="400" y="23"/>
                    <a:pt x="422" y="0"/>
                    <a:pt x="450" y="0"/>
                  </a:cubicBezTo>
                  <a:cubicBezTo>
                    <a:pt x="477" y="0"/>
                    <a:pt x="500" y="23"/>
                    <a:pt x="500" y="50"/>
                  </a:cubicBezTo>
                  <a:cubicBezTo>
                    <a:pt x="500" y="78"/>
                    <a:pt x="477" y="100"/>
                    <a:pt x="450" y="100"/>
                  </a:cubicBezTo>
                  <a:close/>
                  <a:moveTo>
                    <a:pt x="250" y="100"/>
                  </a:moveTo>
                  <a:lnTo>
                    <a:pt x="250" y="100"/>
                  </a:lnTo>
                  <a:cubicBezTo>
                    <a:pt x="222" y="100"/>
                    <a:pt x="200" y="78"/>
                    <a:pt x="200" y="50"/>
                  </a:cubicBezTo>
                  <a:cubicBezTo>
                    <a:pt x="200" y="23"/>
                    <a:pt x="222" y="0"/>
                    <a:pt x="250" y="0"/>
                  </a:cubicBezTo>
                  <a:cubicBezTo>
                    <a:pt x="277" y="0"/>
                    <a:pt x="300" y="23"/>
                    <a:pt x="300" y="50"/>
                  </a:cubicBezTo>
                  <a:cubicBezTo>
                    <a:pt x="300" y="78"/>
                    <a:pt x="277" y="100"/>
                    <a:pt x="250" y="100"/>
                  </a:cubicBezTo>
                  <a:close/>
                  <a:moveTo>
                    <a:pt x="50" y="100"/>
                  </a:moveTo>
                  <a:lnTo>
                    <a:pt x="50" y="100"/>
                  </a:lnTo>
                  <a:cubicBezTo>
                    <a:pt x="22" y="100"/>
                    <a:pt x="0" y="78"/>
                    <a:pt x="0" y="50"/>
                  </a:cubicBezTo>
                  <a:cubicBezTo>
                    <a:pt x="0" y="23"/>
                    <a:pt x="22" y="0"/>
                    <a:pt x="50" y="0"/>
                  </a:cubicBezTo>
                  <a:cubicBezTo>
                    <a:pt x="77" y="0"/>
                    <a:pt x="100" y="23"/>
                    <a:pt x="100" y="50"/>
                  </a:cubicBezTo>
                  <a:cubicBezTo>
                    <a:pt x="100" y="78"/>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7" name="Freeform 45"/>
            <p:cNvSpPr>
              <a:spLocks noEditPoints="1"/>
            </p:cNvSpPr>
            <p:nvPr/>
          </p:nvSpPr>
          <p:spPr bwMode="auto">
            <a:xfrm>
              <a:off x="406" y="3219"/>
              <a:ext cx="447" cy="7"/>
            </a:xfrm>
            <a:custGeom>
              <a:avLst/>
              <a:gdLst>
                <a:gd name="T0" fmla="*/ 35 w 5703"/>
                <a:gd name="T1" fmla="*/ 0 h 100"/>
                <a:gd name="T2" fmla="*/ 33 w 5703"/>
                <a:gd name="T3" fmla="*/ 0 h 100"/>
                <a:gd name="T4" fmla="*/ 33 w 5703"/>
                <a:gd name="T5" fmla="*/ 0 h 100"/>
                <a:gd name="T6" fmla="*/ 32 w 5703"/>
                <a:gd name="T7" fmla="*/ 0 h 100"/>
                <a:gd name="T8" fmla="*/ 33 w 5703"/>
                <a:gd name="T9" fmla="*/ 0 h 100"/>
                <a:gd name="T10" fmla="*/ 31 w 5703"/>
                <a:gd name="T11" fmla="*/ 0 h 100"/>
                <a:gd name="T12" fmla="*/ 31 w 5703"/>
                <a:gd name="T13" fmla="*/ 0 h 100"/>
                <a:gd name="T14" fmla="*/ 30 w 5703"/>
                <a:gd name="T15" fmla="*/ 0 h 100"/>
                <a:gd name="T16" fmla="*/ 29 w 5703"/>
                <a:gd name="T17" fmla="*/ 0 h 100"/>
                <a:gd name="T18" fmla="*/ 29 w 5703"/>
                <a:gd name="T19" fmla="*/ 0 h 100"/>
                <a:gd name="T20" fmla="*/ 27 w 5703"/>
                <a:gd name="T21" fmla="*/ 0 h 100"/>
                <a:gd name="T22" fmla="*/ 28 w 5703"/>
                <a:gd name="T23" fmla="*/ 0 h 100"/>
                <a:gd name="T24" fmla="*/ 26 w 5703"/>
                <a:gd name="T25" fmla="*/ 0 h 100"/>
                <a:gd name="T26" fmla="*/ 26 w 5703"/>
                <a:gd name="T27" fmla="*/ 0 h 100"/>
                <a:gd name="T28" fmla="*/ 25 w 5703"/>
                <a:gd name="T29" fmla="*/ 0 h 100"/>
                <a:gd name="T30" fmla="*/ 24 w 5703"/>
                <a:gd name="T31" fmla="*/ 0 h 100"/>
                <a:gd name="T32" fmla="*/ 24 w 5703"/>
                <a:gd name="T33" fmla="*/ 0 h 100"/>
                <a:gd name="T34" fmla="*/ 22 w 5703"/>
                <a:gd name="T35" fmla="*/ 0 h 100"/>
                <a:gd name="T36" fmla="*/ 23 w 5703"/>
                <a:gd name="T37" fmla="*/ 0 h 100"/>
                <a:gd name="T38" fmla="*/ 21 w 5703"/>
                <a:gd name="T39" fmla="*/ 0 h 100"/>
                <a:gd name="T40" fmla="*/ 21 w 5703"/>
                <a:gd name="T41" fmla="*/ 0 h 100"/>
                <a:gd name="T42" fmla="*/ 20 w 5703"/>
                <a:gd name="T43" fmla="*/ 0 h 100"/>
                <a:gd name="T44" fmla="*/ 19 w 5703"/>
                <a:gd name="T45" fmla="*/ 0 h 100"/>
                <a:gd name="T46" fmla="*/ 19 w 5703"/>
                <a:gd name="T47" fmla="*/ 0 h 100"/>
                <a:gd name="T48" fmla="*/ 17 w 5703"/>
                <a:gd name="T49" fmla="*/ 0 h 100"/>
                <a:gd name="T50" fmla="*/ 18 w 5703"/>
                <a:gd name="T51" fmla="*/ 0 h 100"/>
                <a:gd name="T52" fmla="*/ 16 w 5703"/>
                <a:gd name="T53" fmla="*/ 0 h 100"/>
                <a:gd name="T54" fmla="*/ 16 w 5703"/>
                <a:gd name="T55" fmla="*/ 0 h 100"/>
                <a:gd name="T56" fmla="*/ 15 w 5703"/>
                <a:gd name="T57" fmla="*/ 0 h 100"/>
                <a:gd name="T58" fmla="*/ 14 w 5703"/>
                <a:gd name="T59" fmla="*/ 0 h 100"/>
                <a:gd name="T60" fmla="*/ 14 w 5703"/>
                <a:gd name="T61" fmla="*/ 0 h 100"/>
                <a:gd name="T62" fmla="*/ 13 w 5703"/>
                <a:gd name="T63" fmla="*/ 0 h 100"/>
                <a:gd name="T64" fmla="*/ 13 w 5703"/>
                <a:gd name="T65" fmla="*/ 0 h 100"/>
                <a:gd name="T66" fmla="*/ 11 w 5703"/>
                <a:gd name="T67" fmla="*/ 0 h 100"/>
                <a:gd name="T68" fmla="*/ 11 w 5703"/>
                <a:gd name="T69" fmla="*/ 0 h 100"/>
                <a:gd name="T70" fmla="*/ 10 w 5703"/>
                <a:gd name="T71" fmla="*/ 0 h 100"/>
                <a:gd name="T72" fmla="*/ 9 w 5703"/>
                <a:gd name="T73" fmla="*/ 0 h 100"/>
                <a:gd name="T74" fmla="*/ 9 w 5703"/>
                <a:gd name="T75" fmla="*/ 0 h 100"/>
                <a:gd name="T76" fmla="*/ 8 w 5703"/>
                <a:gd name="T77" fmla="*/ 0 h 100"/>
                <a:gd name="T78" fmla="*/ 8 w 5703"/>
                <a:gd name="T79" fmla="*/ 0 h 100"/>
                <a:gd name="T80" fmla="*/ 6 w 5703"/>
                <a:gd name="T81" fmla="*/ 0 h 100"/>
                <a:gd name="T82" fmla="*/ 6 w 5703"/>
                <a:gd name="T83" fmla="*/ 0 h 100"/>
                <a:gd name="T84" fmla="*/ 5 w 5703"/>
                <a:gd name="T85" fmla="*/ 0 h 100"/>
                <a:gd name="T86" fmla="*/ 4 w 5703"/>
                <a:gd name="T87" fmla="*/ 0 h 100"/>
                <a:gd name="T88" fmla="*/ 4 w 5703"/>
                <a:gd name="T89" fmla="*/ 0 h 100"/>
                <a:gd name="T90" fmla="*/ 3 w 5703"/>
                <a:gd name="T91" fmla="*/ 0 h 100"/>
                <a:gd name="T92" fmla="*/ 3 w 5703"/>
                <a:gd name="T93" fmla="*/ 0 h 100"/>
                <a:gd name="T94" fmla="*/ 1 w 5703"/>
                <a:gd name="T95" fmla="*/ 0 h 100"/>
                <a:gd name="T96" fmla="*/ 2 w 5703"/>
                <a:gd name="T97" fmla="*/ 0 h 100"/>
                <a:gd name="T98" fmla="*/ 0 w 5703"/>
                <a:gd name="T99" fmla="*/ 0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03" h="100">
                  <a:moveTo>
                    <a:pt x="5653" y="100"/>
                  </a:moveTo>
                  <a:lnTo>
                    <a:pt x="5653" y="100"/>
                  </a:lnTo>
                  <a:cubicBezTo>
                    <a:pt x="5625" y="100"/>
                    <a:pt x="5603" y="78"/>
                    <a:pt x="5603" y="50"/>
                  </a:cubicBezTo>
                  <a:cubicBezTo>
                    <a:pt x="5603" y="23"/>
                    <a:pt x="5625" y="0"/>
                    <a:pt x="5653" y="0"/>
                  </a:cubicBezTo>
                  <a:cubicBezTo>
                    <a:pt x="5680" y="0"/>
                    <a:pt x="5703" y="23"/>
                    <a:pt x="5703" y="50"/>
                  </a:cubicBezTo>
                  <a:cubicBezTo>
                    <a:pt x="5703" y="78"/>
                    <a:pt x="5680" y="100"/>
                    <a:pt x="5653" y="100"/>
                  </a:cubicBezTo>
                  <a:close/>
                  <a:moveTo>
                    <a:pt x="5453" y="100"/>
                  </a:moveTo>
                  <a:lnTo>
                    <a:pt x="5453" y="100"/>
                  </a:lnTo>
                  <a:cubicBezTo>
                    <a:pt x="5425" y="100"/>
                    <a:pt x="5403" y="78"/>
                    <a:pt x="5403" y="50"/>
                  </a:cubicBezTo>
                  <a:cubicBezTo>
                    <a:pt x="5403" y="23"/>
                    <a:pt x="5425" y="0"/>
                    <a:pt x="5453" y="0"/>
                  </a:cubicBezTo>
                  <a:cubicBezTo>
                    <a:pt x="5480" y="0"/>
                    <a:pt x="5503" y="23"/>
                    <a:pt x="5503" y="50"/>
                  </a:cubicBezTo>
                  <a:cubicBezTo>
                    <a:pt x="5503" y="78"/>
                    <a:pt x="5480" y="100"/>
                    <a:pt x="5453" y="100"/>
                  </a:cubicBezTo>
                  <a:close/>
                  <a:moveTo>
                    <a:pt x="5253" y="100"/>
                  </a:moveTo>
                  <a:lnTo>
                    <a:pt x="5252" y="100"/>
                  </a:lnTo>
                  <a:cubicBezTo>
                    <a:pt x="5225" y="100"/>
                    <a:pt x="5202" y="78"/>
                    <a:pt x="5202" y="50"/>
                  </a:cubicBezTo>
                  <a:cubicBezTo>
                    <a:pt x="5202" y="23"/>
                    <a:pt x="5225" y="0"/>
                    <a:pt x="5252" y="0"/>
                  </a:cubicBezTo>
                  <a:lnTo>
                    <a:pt x="5253" y="0"/>
                  </a:lnTo>
                  <a:cubicBezTo>
                    <a:pt x="5280" y="0"/>
                    <a:pt x="5303" y="23"/>
                    <a:pt x="5303" y="50"/>
                  </a:cubicBezTo>
                  <a:cubicBezTo>
                    <a:pt x="5303" y="78"/>
                    <a:pt x="5280" y="100"/>
                    <a:pt x="5253" y="100"/>
                  </a:cubicBezTo>
                  <a:close/>
                  <a:moveTo>
                    <a:pt x="5052" y="100"/>
                  </a:moveTo>
                  <a:lnTo>
                    <a:pt x="5052" y="100"/>
                  </a:lnTo>
                  <a:cubicBezTo>
                    <a:pt x="5025" y="100"/>
                    <a:pt x="5002" y="78"/>
                    <a:pt x="5002" y="50"/>
                  </a:cubicBezTo>
                  <a:cubicBezTo>
                    <a:pt x="5002" y="23"/>
                    <a:pt x="5025" y="0"/>
                    <a:pt x="5052" y="0"/>
                  </a:cubicBezTo>
                  <a:cubicBezTo>
                    <a:pt x="5080" y="0"/>
                    <a:pt x="5102" y="23"/>
                    <a:pt x="5102" y="50"/>
                  </a:cubicBezTo>
                  <a:cubicBezTo>
                    <a:pt x="5102" y="78"/>
                    <a:pt x="5080" y="100"/>
                    <a:pt x="5052" y="100"/>
                  </a:cubicBezTo>
                  <a:close/>
                  <a:moveTo>
                    <a:pt x="4852" y="100"/>
                  </a:moveTo>
                  <a:lnTo>
                    <a:pt x="4852" y="100"/>
                  </a:lnTo>
                  <a:cubicBezTo>
                    <a:pt x="4825" y="100"/>
                    <a:pt x="4802" y="78"/>
                    <a:pt x="4802" y="50"/>
                  </a:cubicBezTo>
                  <a:cubicBezTo>
                    <a:pt x="4802" y="23"/>
                    <a:pt x="4825" y="0"/>
                    <a:pt x="4852" y="0"/>
                  </a:cubicBezTo>
                  <a:cubicBezTo>
                    <a:pt x="4880" y="0"/>
                    <a:pt x="4902" y="23"/>
                    <a:pt x="4902" y="50"/>
                  </a:cubicBezTo>
                  <a:cubicBezTo>
                    <a:pt x="4902" y="78"/>
                    <a:pt x="4880" y="100"/>
                    <a:pt x="4852" y="100"/>
                  </a:cubicBezTo>
                  <a:close/>
                  <a:moveTo>
                    <a:pt x="4652" y="100"/>
                  </a:moveTo>
                  <a:lnTo>
                    <a:pt x="4652" y="100"/>
                  </a:lnTo>
                  <a:cubicBezTo>
                    <a:pt x="4625" y="100"/>
                    <a:pt x="4602" y="78"/>
                    <a:pt x="4602" y="50"/>
                  </a:cubicBezTo>
                  <a:cubicBezTo>
                    <a:pt x="4602" y="23"/>
                    <a:pt x="4625" y="0"/>
                    <a:pt x="4652" y="0"/>
                  </a:cubicBezTo>
                  <a:cubicBezTo>
                    <a:pt x="4680" y="0"/>
                    <a:pt x="4702" y="23"/>
                    <a:pt x="4702" y="50"/>
                  </a:cubicBezTo>
                  <a:cubicBezTo>
                    <a:pt x="4702" y="78"/>
                    <a:pt x="4680" y="100"/>
                    <a:pt x="4652" y="100"/>
                  </a:cubicBezTo>
                  <a:close/>
                  <a:moveTo>
                    <a:pt x="4452" y="100"/>
                  </a:moveTo>
                  <a:lnTo>
                    <a:pt x="4452" y="100"/>
                  </a:lnTo>
                  <a:cubicBezTo>
                    <a:pt x="4424" y="100"/>
                    <a:pt x="4402" y="78"/>
                    <a:pt x="4402" y="50"/>
                  </a:cubicBezTo>
                  <a:cubicBezTo>
                    <a:pt x="4402" y="23"/>
                    <a:pt x="4424" y="0"/>
                    <a:pt x="4452" y="0"/>
                  </a:cubicBezTo>
                  <a:cubicBezTo>
                    <a:pt x="4480" y="0"/>
                    <a:pt x="4502" y="23"/>
                    <a:pt x="4502" y="50"/>
                  </a:cubicBezTo>
                  <a:cubicBezTo>
                    <a:pt x="4502" y="78"/>
                    <a:pt x="4480" y="100"/>
                    <a:pt x="4452" y="100"/>
                  </a:cubicBezTo>
                  <a:close/>
                  <a:moveTo>
                    <a:pt x="4252" y="100"/>
                  </a:moveTo>
                  <a:lnTo>
                    <a:pt x="4252" y="100"/>
                  </a:lnTo>
                  <a:cubicBezTo>
                    <a:pt x="4224" y="100"/>
                    <a:pt x="4202" y="78"/>
                    <a:pt x="4202" y="50"/>
                  </a:cubicBezTo>
                  <a:cubicBezTo>
                    <a:pt x="4202" y="23"/>
                    <a:pt x="4224" y="0"/>
                    <a:pt x="4252" y="0"/>
                  </a:cubicBezTo>
                  <a:cubicBezTo>
                    <a:pt x="4280" y="0"/>
                    <a:pt x="4302" y="23"/>
                    <a:pt x="4302" y="50"/>
                  </a:cubicBezTo>
                  <a:cubicBezTo>
                    <a:pt x="4302" y="78"/>
                    <a:pt x="4280" y="100"/>
                    <a:pt x="4252" y="100"/>
                  </a:cubicBezTo>
                  <a:close/>
                  <a:moveTo>
                    <a:pt x="4052" y="100"/>
                  </a:moveTo>
                  <a:lnTo>
                    <a:pt x="4052" y="100"/>
                  </a:lnTo>
                  <a:cubicBezTo>
                    <a:pt x="4024" y="100"/>
                    <a:pt x="4002" y="78"/>
                    <a:pt x="4002" y="50"/>
                  </a:cubicBezTo>
                  <a:cubicBezTo>
                    <a:pt x="4002" y="23"/>
                    <a:pt x="4024" y="0"/>
                    <a:pt x="4052" y="0"/>
                  </a:cubicBezTo>
                  <a:cubicBezTo>
                    <a:pt x="4080" y="0"/>
                    <a:pt x="4102" y="23"/>
                    <a:pt x="4102" y="50"/>
                  </a:cubicBezTo>
                  <a:cubicBezTo>
                    <a:pt x="4102" y="78"/>
                    <a:pt x="4080" y="100"/>
                    <a:pt x="4052" y="100"/>
                  </a:cubicBezTo>
                  <a:close/>
                  <a:moveTo>
                    <a:pt x="3852" y="100"/>
                  </a:moveTo>
                  <a:lnTo>
                    <a:pt x="3852" y="100"/>
                  </a:lnTo>
                  <a:cubicBezTo>
                    <a:pt x="3824" y="100"/>
                    <a:pt x="3802" y="78"/>
                    <a:pt x="3802" y="50"/>
                  </a:cubicBezTo>
                  <a:cubicBezTo>
                    <a:pt x="3802" y="23"/>
                    <a:pt x="3824" y="0"/>
                    <a:pt x="3852" y="0"/>
                  </a:cubicBezTo>
                  <a:cubicBezTo>
                    <a:pt x="3880" y="0"/>
                    <a:pt x="3902" y="23"/>
                    <a:pt x="3902" y="50"/>
                  </a:cubicBezTo>
                  <a:cubicBezTo>
                    <a:pt x="3902" y="78"/>
                    <a:pt x="3880" y="100"/>
                    <a:pt x="3852" y="100"/>
                  </a:cubicBezTo>
                  <a:close/>
                  <a:moveTo>
                    <a:pt x="3652" y="100"/>
                  </a:moveTo>
                  <a:lnTo>
                    <a:pt x="3652" y="100"/>
                  </a:lnTo>
                  <a:cubicBezTo>
                    <a:pt x="3624" y="100"/>
                    <a:pt x="3602" y="78"/>
                    <a:pt x="3602" y="50"/>
                  </a:cubicBezTo>
                  <a:cubicBezTo>
                    <a:pt x="3602" y="23"/>
                    <a:pt x="3624" y="0"/>
                    <a:pt x="3652" y="0"/>
                  </a:cubicBezTo>
                  <a:cubicBezTo>
                    <a:pt x="3679" y="0"/>
                    <a:pt x="3702" y="23"/>
                    <a:pt x="3702" y="50"/>
                  </a:cubicBezTo>
                  <a:cubicBezTo>
                    <a:pt x="3702" y="78"/>
                    <a:pt x="3679" y="100"/>
                    <a:pt x="3652" y="100"/>
                  </a:cubicBezTo>
                  <a:close/>
                  <a:moveTo>
                    <a:pt x="3452" y="100"/>
                  </a:moveTo>
                  <a:lnTo>
                    <a:pt x="3452" y="100"/>
                  </a:lnTo>
                  <a:cubicBezTo>
                    <a:pt x="3424" y="100"/>
                    <a:pt x="3402" y="78"/>
                    <a:pt x="3402" y="50"/>
                  </a:cubicBezTo>
                  <a:cubicBezTo>
                    <a:pt x="3402" y="23"/>
                    <a:pt x="3424" y="0"/>
                    <a:pt x="3452" y="0"/>
                  </a:cubicBezTo>
                  <a:cubicBezTo>
                    <a:pt x="3479" y="0"/>
                    <a:pt x="3502" y="23"/>
                    <a:pt x="3502" y="50"/>
                  </a:cubicBezTo>
                  <a:cubicBezTo>
                    <a:pt x="3502" y="78"/>
                    <a:pt x="3479" y="100"/>
                    <a:pt x="3452" y="100"/>
                  </a:cubicBezTo>
                  <a:close/>
                  <a:moveTo>
                    <a:pt x="3252" y="100"/>
                  </a:moveTo>
                  <a:lnTo>
                    <a:pt x="3251" y="100"/>
                  </a:lnTo>
                  <a:cubicBezTo>
                    <a:pt x="3224" y="100"/>
                    <a:pt x="3201" y="78"/>
                    <a:pt x="3201" y="50"/>
                  </a:cubicBezTo>
                  <a:cubicBezTo>
                    <a:pt x="3201" y="23"/>
                    <a:pt x="3224" y="0"/>
                    <a:pt x="3251" y="0"/>
                  </a:cubicBezTo>
                  <a:lnTo>
                    <a:pt x="3252" y="0"/>
                  </a:lnTo>
                  <a:cubicBezTo>
                    <a:pt x="3279" y="0"/>
                    <a:pt x="3302" y="23"/>
                    <a:pt x="3302" y="50"/>
                  </a:cubicBezTo>
                  <a:cubicBezTo>
                    <a:pt x="3302" y="78"/>
                    <a:pt x="3279" y="100"/>
                    <a:pt x="3252" y="100"/>
                  </a:cubicBezTo>
                  <a:close/>
                  <a:moveTo>
                    <a:pt x="3051" y="100"/>
                  </a:moveTo>
                  <a:lnTo>
                    <a:pt x="3051" y="100"/>
                  </a:lnTo>
                  <a:cubicBezTo>
                    <a:pt x="3024" y="100"/>
                    <a:pt x="3001" y="78"/>
                    <a:pt x="3001" y="50"/>
                  </a:cubicBezTo>
                  <a:cubicBezTo>
                    <a:pt x="3001" y="23"/>
                    <a:pt x="3024" y="0"/>
                    <a:pt x="3051" y="0"/>
                  </a:cubicBezTo>
                  <a:cubicBezTo>
                    <a:pt x="3079" y="0"/>
                    <a:pt x="3101" y="23"/>
                    <a:pt x="3101" y="50"/>
                  </a:cubicBezTo>
                  <a:cubicBezTo>
                    <a:pt x="3101" y="78"/>
                    <a:pt x="3079" y="100"/>
                    <a:pt x="3051" y="100"/>
                  </a:cubicBezTo>
                  <a:close/>
                  <a:moveTo>
                    <a:pt x="2851" y="100"/>
                  </a:moveTo>
                  <a:lnTo>
                    <a:pt x="2851" y="100"/>
                  </a:lnTo>
                  <a:cubicBezTo>
                    <a:pt x="2824" y="100"/>
                    <a:pt x="2801" y="78"/>
                    <a:pt x="2801" y="50"/>
                  </a:cubicBezTo>
                  <a:cubicBezTo>
                    <a:pt x="2801" y="23"/>
                    <a:pt x="2824" y="0"/>
                    <a:pt x="2851" y="0"/>
                  </a:cubicBezTo>
                  <a:cubicBezTo>
                    <a:pt x="2879" y="0"/>
                    <a:pt x="2901" y="23"/>
                    <a:pt x="2901" y="50"/>
                  </a:cubicBezTo>
                  <a:cubicBezTo>
                    <a:pt x="2901" y="78"/>
                    <a:pt x="2879" y="100"/>
                    <a:pt x="2851" y="100"/>
                  </a:cubicBezTo>
                  <a:close/>
                  <a:moveTo>
                    <a:pt x="2651" y="100"/>
                  </a:moveTo>
                  <a:lnTo>
                    <a:pt x="2651" y="100"/>
                  </a:lnTo>
                  <a:cubicBezTo>
                    <a:pt x="2624" y="100"/>
                    <a:pt x="2601" y="78"/>
                    <a:pt x="2601" y="50"/>
                  </a:cubicBezTo>
                  <a:cubicBezTo>
                    <a:pt x="2601" y="23"/>
                    <a:pt x="2624" y="0"/>
                    <a:pt x="2651" y="0"/>
                  </a:cubicBezTo>
                  <a:cubicBezTo>
                    <a:pt x="2679" y="0"/>
                    <a:pt x="2701" y="23"/>
                    <a:pt x="2701" y="50"/>
                  </a:cubicBezTo>
                  <a:cubicBezTo>
                    <a:pt x="2701" y="78"/>
                    <a:pt x="2679" y="100"/>
                    <a:pt x="2651" y="100"/>
                  </a:cubicBezTo>
                  <a:close/>
                  <a:moveTo>
                    <a:pt x="2451" y="100"/>
                  </a:moveTo>
                  <a:lnTo>
                    <a:pt x="2451" y="100"/>
                  </a:lnTo>
                  <a:cubicBezTo>
                    <a:pt x="2423" y="100"/>
                    <a:pt x="2401" y="78"/>
                    <a:pt x="2401" y="50"/>
                  </a:cubicBezTo>
                  <a:cubicBezTo>
                    <a:pt x="2401" y="23"/>
                    <a:pt x="2423" y="0"/>
                    <a:pt x="2451" y="0"/>
                  </a:cubicBezTo>
                  <a:cubicBezTo>
                    <a:pt x="2479" y="0"/>
                    <a:pt x="2501" y="23"/>
                    <a:pt x="2501" y="50"/>
                  </a:cubicBezTo>
                  <a:cubicBezTo>
                    <a:pt x="2501" y="78"/>
                    <a:pt x="2479" y="100"/>
                    <a:pt x="2451" y="100"/>
                  </a:cubicBezTo>
                  <a:close/>
                  <a:moveTo>
                    <a:pt x="2251" y="100"/>
                  </a:moveTo>
                  <a:lnTo>
                    <a:pt x="2251" y="100"/>
                  </a:lnTo>
                  <a:cubicBezTo>
                    <a:pt x="2223" y="100"/>
                    <a:pt x="2201" y="78"/>
                    <a:pt x="2201" y="50"/>
                  </a:cubicBezTo>
                  <a:cubicBezTo>
                    <a:pt x="2201" y="23"/>
                    <a:pt x="2223" y="0"/>
                    <a:pt x="2251" y="0"/>
                  </a:cubicBezTo>
                  <a:cubicBezTo>
                    <a:pt x="2279" y="0"/>
                    <a:pt x="2301" y="23"/>
                    <a:pt x="2301" y="50"/>
                  </a:cubicBezTo>
                  <a:cubicBezTo>
                    <a:pt x="2301" y="78"/>
                    <a:pt x="2279" y="100"/>
                    <a:pt x="2251" y="100"/>
                  </a:cubicBezTo>
                  <a:close/>
                  <a:moveTo>
                    <a:pt x="2051" y="100"/>
                  </a:moveTo>
                  <a:lnTo>
                    <a:pt x="2051" y="100"/>
                  </a:lnTo>
                  <a:cubicBezTo>
                    <a:pt x="2023" y="100"/>
                    <a:pt x="2001" y="78"/>
                    <a:pt x="2001" y="50"/>
                  </a:cubicBezTo>
                  <a:cubicBezTo>
                    <a:pt x="2001" y="23"/>
                    <a:pt x="2023" y="0"/>
                    <a:pt x="2051" y="0"/>
                  </a:cubicBezTo>
                  <a:cubicBezTo>
                    <a:pt x="2079" y="0"/>
                    <a:pt x="2101" y="23"/>
                    <a:pt x="2101" y="50"/>
                  </a:cubicBezTo>
                  <a:cubicBezTo>
                    <a:pt x="2101" y="78"/>
                    <a:pt x="2079" y="100"/>
                    <a:pt x="2051" y="100"/>
                  </a:cubicBezTo>
                  <a:close/>
                  <a:moveTo>
                    <a:pt x="1851" y="100"/>
                  </a:moveTo>
                  <a:lnTo>
                    <a:pt x="1851" y="100"/>
                  </a:lnTo>
                  <a:cubicBezTo>
                    <a:pt x="1823" y="100"/>
                    <a:pt x="1801" y="78"/>
                    <a:pt x="1801" y="50"/>
                  </a:cubicBezTo>
                  <a:cubicBezTo>
                    <a:pt x="1801" y="23"/>
                    <a:pt x="1823" y="0"/>
                    <a:pt x="1851" y="0"/>
                  </a:cubicBezTo>
                  <a:cubicBezTo>
                    <a:pt x="1878" y="0"/>
                    <a:pt x="1901" y="23"/>
                    <a:pt x="1901" y="50"/>
                  </a:cubicBezTo>
                  <a:cubicBezTo>
                    <a:pt x="1901" y="78"/>
                    <a:pt x="1878" y="100"/>
                    <a:pt x="1851" y="100"/>
                  </a:cubicBezTo>
                  <a:close/>
                  <a:moveTo>
                    <a:pt x="1651" y="100"/>
                  </a:moveTo>
                  <a:lnTo>
                    <a:pt x="1651" y="100"/>
                  </a:lnTo>
                  <a:cubicBezTo>
                    <a:pt x="1623" y="100"/>
                    <a:pt x="1601" y="78"/>
                    <a:pt x="1601" y="50"/>
                  </a:cubicBezTo>
                  <a:cubicBezTo>
                    <a:pt x="1601" y="23"/>
                    <a:pt x="1623" y="0"/>
                    <a:pt x="1651" y="0"/>
                  </a:cubicBezTo>
                  <a:cubicBezTo>
                    <a:pt x="1678" y="0"/>
                    <a:pt x="1701" y="23"/>
                    <a:pt x="1701" y="50"/>
                  </a:cubicBezTo>
                  <a:cubicBezTo>
                    <a:pt x="1701" y="78"/>
                    <a:pt x="1678" y="100"/>
                    <a:pt x="1651" y="100"/>
                  </a:cubicBezTo>
                  <a:close/>
                  <a:moveTo>
                    <a:pt x="1451" y="100"/>
                  </a:moveTo>
                  <a:lnTo>
                    <a:pt x="1451" y="100"/>
                  </a:lnTo>
                  <a:cubicBezTo>
                    <a:pt x="1423" y="100"/>
                    <a:pt x="1401" y="78"/>
                    <a:pt x="1401" y="50"/>
                  </a:cubicBezTo>
                  <a:cubicBezTo>
                    <a:pt x="1401" y="23"/>
                    <a:pt x="1423" y="0"/>
                    <a:pt x="1451" y="0"/>
                  </a:cubicBezTo>
                  <a:cubicBezTo>
                    <a:pt x="1478" y="0"/>
                    <a:pt x="1501" y="23"/>
                    <a:pt x="1501" y="50"/>
                  </a:cubicBezTo>
                  <a:cubicBezTo>
                    <a:pt x="1501" y="78"/>
                    <a:pt x="1478" y="100"/>
                    <a:pt x="1451" y="100"/>
                  </a:cubicBezTo>
                  <a:close/>
                  <a:moveTo>
                    <a:pt x="1251" y="100"/>
                  </a:moveTo>
                  <a:lnTo>
                    <a:pt x="1250" y="100"/>
                  </a:lnTo>
                  <a:cubicBezTo>
                    <a:pt x="1223" y="100"/>
                    <a:pt x="1200" y="78"/>
                    <a:pt x="1200" y="50"/>
                  </a:cubicBezTo>
                  <a:cubicBezTo>
                    <a:pt x="1200" y="23"/>
                    <a:pt x="1223" y="0"/>
                    <a:pt x="1250" y="0"/>
                  </a:cubicBezTo>
                  <a:lnTo>
                    <a:pt x="1251" y="0"/>
                  </a:lnTo>
                  <a:cubicBezTo>
                    <a:pt x="1278" y="0"/>
                    <a:pt x="1301" y="23"/>
                    <a:pt x="1301" y="50"/>
                  </a:cubicBezTo>
                  <a:cubicBezTo>
                    <a:pt x="1301" y="78"/>
                    <a:pt x="1278" y="100"/>
                    <a:pt x="1251" y="100"/>
                  </a:cubicBezTo>
                  <a:close/>
                  <a:moveTo>
                    <a:pt x="1050" y="100"/>
                  </a:moveTo>
                  <a:lnTo>
                    <a:pt x="1050" y="100"/>
                  </a:lnTo>
                  <a:cubicBezTo>
                    <a:pt x="1023" y="100"/>
                    <a:pt x="1000" y="78"/>
                    <a:pt x="1000" y="50"/>
                  </a:cubicBezTo>
                  <a:cubicBezTo>
                    <a:pt x="1000" y="23"/>
                    <a:pt x="1023" y="0"/>
                    <a:pt x="1050" y="0"/>
                  </a:cubicBezTo>
                  <a:cubicBezTo>
                    <a:pt x="1078" y="0"/>
                    <a:pt x="1100" y="23"/>
                    <a:pt x="1100" y="50"/>
                  </a:cubicBezTo>
                  <a:cubicBezTo>
                    <a:pt x="1100" y="78"/>
                    <a:pt x="1078" y="100"/>
                    <a:pt x="1050" y="100"/>
                  </a:cubicBezTo>
                  <a:close/>
                  <a:moveTo>
                    <a:pt x="850" y="100"/>
                  </a:moveTo>
                  <a:lnTo>
                    <a:pt x="850" y="100"/>
                  </a:lnTo>
                  <a:cubicBezTo>
                    <a:pt x="823" y="100"/>
                    <a:pt x="800" y="78"/>
                    <a:pt x="800" y="50"/>
                  </a:cubicBezTo>
                  <a:cubicBezTo>
                    <a:pt x="800" y="23"/>
                    <a:pt x="823" y="0"/>
                    <a:pt x="850" y="0"/>
                  </a:cubicBezTo>
                  <a:cubicBezTo>
                    <a:pt x="878" y="0"/>
                    <a:pt x="900" y="23"/>
                    <a:pt x="900" y="50"/>
                  </a:cubicBezTo>
                  <a:cubicBezTo>
                    <a:pt x="900" y="78"/>
                    <a:pt x="878" y="100"/>
                    <a:pt x="850" y="100"/>
                  </a:cubicBezTo>
                  <a:close/>
                  <a:moveTo>
                    <a:pt x="650" y="100"/>
                  </a:moveTo>
                  <a:lnTo>
                    <a:pt x="650" y="100"/>
                  </a:lnTo>
                  <a:cubicBezTo>
                    <a:pt x="623" y="100"/>
                    <a:pt x="600" y="78"/>
                    <a:pt x="600" y="50"/>
                  </a:cubicBezTo>
                  <a:cubicBezTo>
                    <a:pt x="600" y="23"/>
                    <a:pt x="623" y="0"/>
                    <a:pt x="650" y="0"/>
                  </a:cubicBezTo>
                  <a:cubicBezTo>
                    <a:pt x="678" y="0"/>
                    <a:pt x="700" y="23"/>
                    <a:pt x="700" y="50"/>
                  </a:cubicBezTo>
                  <a:cubicBezTo>
                    <a:pt x="700" y="78"/>
                    <a:pt x="678" y="100"/>
                    <a:pt x="650" y="100"/>
                  </a:cubicBezTo>
                  <a:close/>
                  <a:moveTo>
                    <a:pt x="450" y="100"/>
                  </a:moveTo>
                  <a:lnTo>
                    <a:pt x="450" y="100"/>
                  </a:lnTo>
                  <a:cubicBezTo>
                    <a:pt x="422" y="100"/>
                    <a:pt x="400" y="78"/>
                    <a:pt x="400" y="50"/>
                  </a:cubicBezTo>
                  <a:cubicBezTo>
                    <a:pt x="400" y="23"/>
                    <a:pt x="422" y="0"/>
                    <a:pt x="450" y="0"/>
                  </a:cubicBezTo>
                  <a:cubicBezTo>
                    <a:pt x="478" y="0"/>
                    <a:pt x="500" y="23"/>
                    <a:pt x="500" y="50"/>
                  </a:cubicBezTo>
                  <a:cubicBezTo>
                    <a:pt x="500" y="78"/>
                    <a:pt x="478" y="100"/>
                    <a:pt x="450" y="100"/>
                  </a:cubicBezTo>
                  <a:close/>
                  <a:moveTo>
                    <a:pt x="250" y="100"/>
                  </a:moveTo>
                  <a:lnTo>
                    <a:pt x="250" y="100"/>
                  </a:lnTo>
                  <a:cubicBezTo>
                    <a:pt x="222" y="100"/>
                    <a:pt x="200" y="78"/>
                    <a:pt x="200" y="50"/>
                  </a:cubicBezTo>
                  <a:cubicBezTo>
                    <a:pt x="200" y="23"/>
                    <a:pt x="222" y="0"/>
                    <a:pt x="250" y="0"/>
                  </a:cubicBezTo>
                  <a:cubicBezTo>
                    <a:pt x="278" y="0"/>
                    <a:pt x="300" y="23"/>
                    <a:pt x="300" y="50"/>
                  </a:cubicBezTo>
                  <a:cubicBezTo>
                    <a:pt x="300" y="78"/>
                    <a:pt x="278" y="100"/>
                    <a:pt x="250" y="100"/>
                  </a:cubicBezTo>
                  <a:close/>
                  <a:moveTo>
                    <a:pt x="50" y="100"/>
                  </a:moveTo>
                  <a:lnTo>
                    <a:pt x="50" y="100"/>
                  </a:lnTo>
                  <a:cubicBezTo>
                    <a:pt x="22" y="100"/>
                    <a:pt x="0" y="78"/>
                    <a:pt x="0" y="50"/>
                  </a:cubicBezTo>
                  <a:cubicBezTo>
                    <a:pt x="0" y="23"/>
                    <a:pt x="22" y="0"/>
                    <a:pt x="50" y="0"/>
                  </a:cubicBezTo>
                  <a:cubicBezTo>
                    <a:pt x="78" y="0"/>
                    <a:pt x="100" y="23"/>
                    <a:pt x="100" y="50"/>
                  </a:cubicBezTo>
                  <a:cubicBezTo>
                    <a:pt x="100" y="78"/>
                    <a:pt x="78"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8" name="Freeform 46"/>
            <p:cNvSpPr>
              <a:spLocks noEditPoints="1"/>
            </p:cNvSpPr>
            <p:nvPr/>
          </p:nvSpPr>
          <p:spPr bwMode="auto">
            <a:xfrm>
              <a:off x="605" y="3483"/>
              <a:ext cx="63" cy="234"/>
            </a:xfrm>
            <a:custGeom>
              <a:avLst/>
              <a:gdLst>
                <a:gd name="T0" fmla="*/ 4 w 400"/>
                <a:gd name="T1" fmla="*/ 36 h 1492"/>
                <a:gd name="T2" fmla="*/ 4 w 400"/>
                <a:gd name="T3" fmla="*/ 8 h 1492"/>
                <a:gd name="T4" fmla="*/ 5 w 400"/>
                <a:gd name="T5" fmla="*/ 7 h 1492"/>
                <a:gd name="T6" fmla="*/ 6 w 400"/>
                <a:gd name="T7" fmla="*/ 8 h 1492"/>
                <a:gd name="T8" fmla="*/ 6 w 400"/>
                <a:gd name="T9" fmla="*/ 36 h 1492"/>
                <a:gd name="T10" fmla="*/ 5 w 400"/>
                <a:gd name="T11" fmla="*/ 37 h 1492"/>
                <a:gd name="T12" fmla="*/ 4 w 400"/>
                <a:gd name="T13" fmla="*/ 36 h 1492"/>
                <a:gd name="T14" fmla="*/ 0 w 400"/>
                <a:gd name="T15" fmla="*/ 10 h 1492"/>
                <a:gd name="T16" fmla="*/ 5 w 400"/>
                <a:gd name="T17" fmla="*/ 0 h 1492"/>
                <a:gd name="T18" fmla="*/ 10 w 400"/>
                <a:gd name="T19" fmla="*/ 10 h 1492"/>
                <a:gd name="T20" fmla="*/ 0 w 400"/>
                <a:gd name="T21" fmla="*/ 10 h 1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0" h="1492">
                  <a:moveTo>
                    <a:pt x="166" y="1459"/>
                  </a:moveTo>
                  <a:lnTo>
                    <a:pt x="166" y="334"/>
                  </a:lnTo>
                  <a:cubicBezTo>
                    <a:pt x="166" y="315"/>
                    <a:pt x="181" y="300"/>
                    <a:pt x="200" y="300"/>
                  </a:cubicBezTo>
                  <a:cubicBezTo>
                    <a:pt x="218" y="300"/>
                    <a:pt x="233" y="315"/>
                    <a:pt x="233" y="334"/>
                  </a:cubicBezTo>
                  <a:lnTo>
                    <a:pt x="233" y="1459"/>
                  </a:lnTo>
                  <a:cubicBezTo>
                    <a:pt x="233" y="1477"/>
                    <a:pt x="218" y="1492"/>
                    <a:pt x="200" y="1492"/>
                  </a:cubicBezTo>
                  <a:cubicBezTo>
                    <a:pt x="181" y="1492"/>
                    <a:pt x="166" y="1477"/>
                    <a:pt x="166" y="1459"/>
                  </a:cubicBezTo>
                  <a:close/>
                  <a:moveTo>
                    <a:pt x="0" y="400"/>
                  </a:moveTo>
                  <a:lnTo>
                    <a:pt x="200" y="0"/>
                  </a:lnTo>
                  <a:lnTo>
                    <a:pt x="400" y="400"/>
                  </a:lnTo>
                  <a:lnTo>
                    <a:pt x="0" y="400"/>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9" name="Freeform 47"/>
            <p:cNvSpPr>
              <a:spLocks noEditPoints="1"/>
            </p:cNvSpPr>
            <p:nvPr/>
          </p:nvSpPr>
          <p:spPr bwMode="auto">
            <a:xfrm>
              <a:off x="605" y="2986"/>
              <a:ext cx="63" cy="234"/>
            </a:xfrm>
            <a:custGeom>
              <a:avLst/>
              <a:gdLst>
                <a:gd name="T0" fmla="*/ 3 w 800"/>
                <a:gd name="T1" fmla="*/ 0 h 2984"/>
                <a:gd name="T2" fmla="*/ 3 w 800"/>
                <a:gd name="T3" fmla="*/ 14 h 2984"/>
                <a:gd name="T4" fmla="*/ 3 w 800"/>
                <a:gd name="T5" fmla="*/ 15 h 2984"/>
                <a:gd name="T6" fmla="*/ 2 w 800"/>
                <a:gd name="T7" fmla="*/ 14 h 2984"/>
                <a:gd name="T8" fmla="*/ 2 w 800"/>
                <a:gd name="T9" fmla="*/ 0 h 2984"/>
                <a:gd name="T10" fmla="*/ 3 w 800"/>
                <a:gd name="T11" fmla="*/ 0 h 2984"/>
                <a:gd name="T12" fmla="*/ 3 w 800"/>
                <a:gd name="T13" fmla="*/ 0 h 2984"/>
                <a:gd name="T14" fmla="*/ 5 w 800"/>
                <a:gd name="T15" fmla="*/ 13 h 2984"/>
                <a:gd name="T16" fmla="*/ 3 w 800"/>
                <a:gd name="T17" fmla="*/ 18 h 2984"/>
                <a:gd name="T18" fmla="*/ 0 w 800"/>
                <a:gd name="T19" fmla="*/ 13 h 2984"/>
                <a:gd name="T20" fmla="*/ 5 w 800"/>
                <a:gd name="T21" fmla="*/ 13 h 29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 h="2984">
                  <a:moveTo>
                    <a:pt x="467" y="67"/>
                  </a:moveTo>
                  <a:lnTo>
                    <a:pt x="467" y="2317"/>
                  </a:lnTo>
                  <a:cubicBezTo>
                    <a:pt x="467" y="2354"/>
                    <a:pt x="437" y="2384"/>
                    <a:pt x="400" y="2384"/>
                  </a:cubicBezTo>
                  <a:cubicBezTo>
                    <a:pt x="363" y="2384"/>
                    <a:pt x="333" y="2354"/>
                    <a:pt x="333" y="2317"/>
                  </a:cubicBezTo>
                  <a:lnTo>
                    <a:pt x="333" y="67"/>
                  </a:lnTo>
                  <a:cubicBezTo>
                    <a:pt x="333" y="30"/>
                    <a:pt x="363" y="0"/>
                    <a:pt x="400" y="0"/>
                  </a:cubicBezTo>
                  <a:cubicBezTo>
                    <a:pt x="437" y="0"/>
                    <a:pt x="467" y="30"/>
                    <a:pt x="467" y="67"/>
                  </a:cubicBezTo>
                  <a:close/>
                  <a:moveTo>
                    <a:pt x="800" y="2184"/>
                  </a:moveTo>
                  <a:lnTo>
                    <a:pt x="400" y="2984"/>
                  </a:lnTo>
                  <a:lnTo>
                    <a:pt x="0" y="2184"/>
                  </a:lnTo>
                  <a:lnTo>
                    <a:pt x="800" y="2184"/>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50" name="Rectangle 50"/>
            <p:cNvSpPr>
              <a:spLocks noChangeArrowheads="1"/>
            </p:cNvSpPr>
            <p:nvPr/>
          </p:nvSpPr>
          <p:spPr bwMode="auto">
            <a:xfrm>
              <a:off x="381" y="3741"/>
              <a:ext cx="536" cy="173"/>
            </a:xfrm>
            <a:prstGeom prst="rect">
              <a:avLst/>
            </a:prstGeom>
            <a:noFill/>
            <a:ln w="9525">
              <a:noFill/>
              <a:miter lim="800000"/>
              <a:headEnd/>
              <a:tailEnd/>
            </a:ln>
          </p:spPr>
          <p:txBody>
            <a:bodyPr wrap="none" lIns="0" tIns="0" rIns="0" bIns="0">
              <a:prstTxWarp prst="textNoShape">
                <a:avLst/>
              </a:prstTxWarp>
              <a:spAutoFit/>
            </a:bodyPr>
            <a:lstStyle/>
            <a:p>
              <a:r>
                <a:rPr lang="en-US" b="1">
                  <a:solidFill>
                    <a:srgbClr val="000066"/>
                  </a:solidFill>
                </a:rPr>
                <a:t>0.71 nm</a:t>
              </a:r>
              <a:endParaRPr lang="en-US">
                <a:solidFill>
                  <a:srgbClr val="000066"/>
                </a:solidFill>
              </a:endParaRPr>
            </a:p>
          </p:txBody>
        </p:sp>
      </p:grpSp>
      <p:sp>
        <p:nvSpPr>
          <p:cNvPr id="53" name="Text Box 66"/>
          <p:cNvSpPr txBox="1">
            <a:spLocks noChangeArrowheads="1"/>
          </p:cNvSpPr>
          <p:nvPr/>
        </p:nvSpPr>
        <p:spPr bwMode="auto">
          <a:xfrm>
            <a:off x="4688681" y="1897063"/>
            <a:ext cx="3576638" cy="45720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dirty="0" err="1">
                <a:solidFill>
                  <a:srgbClr val="990033"/>
                </a:solidFill>
                <a:ea typeface="ＭＳ Ｐゴシック" charset="0"/>
                <a:cs typeface="ＭＳ Ｐゴシック" charset="0"/>
              </a:rPr>
              <a:t>Graphene</a:t>
            </a:r>
            <a:r>
              <a:rPr lang="en-US" sz="2400" b="1" dirty="0">
                <a:solidFill>
                  <a:srgbClr val="990033"/>
                </a:solidFill>
                <a:ea typeface="ＭＳ Ｐゴシック" charset="0"/>
                <a:cs typeface="ＭＳ Ｐゴシック" charset="0"/>
              </a:rPr>
              <a:t> Platelet (GPL)</a:t>
            </a:r>
          </a:p>
        </p:txBody>
      </p:sp>
      <p:sp>
        <p:nvSpPr>
          <p:cNvPr id="54" name="Text Box 68"/>
          <p:cNvSpPr txBox="1">
            <a:spLocks noChangeArrowheads="1"/>
          </p:cNvSpPr>
          <p:nvPr/>
        </p:nvSpPr>
        <p:spPr bwMode="auto">
          <a:xfrm>
            <a:off x="5848350" y="6246050"/>
            <a:ext cx="2877658" cy="246221"/>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dirty="0" err="1">
                <a:solidFill>
                  <a:srgbClr val="000066"/>
                </a:solidFill>
                <a:ea typeface="ＭＳ Ｐゴシック" charset="0"/>
                <a:cs typeface="ＭＳ Ｐゴシック" charset="0"/>
              </a:rPr>
              <a:t>Aksay</a:t>
            </a:r>
            <a:r>
              <a:rPr lang="en-US" sz="1000" dirty="0">
                <a:solidFill>
                  <a:srgbClr val="000066"/>
                </a:solidFill>
                <a:ea typeface="ＭＳ Ｐゴシック" charset="0"/>
                <a:cs typeface="ＭＳ Ｐゴシック" charset="0"/>
              </a:rPr>
              <a:t> and coworkers, Chemistry of Materials, 2007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Compositing Process</a:t>
            </a:r>
            <a:endParaRPr lang="en-US" dirty="0"/>
          </a:p>
        </p:txBody>
      </p:sp>
      <p:pic>
        <p:nvPicPr>
          <p:cNvPr id="4" name="Picture 7"/>
          <p:cNvPicPr>
            <a:picLocks noChangeAspect="1" noChangeArrowheads="1"/>
          </p:cNvPicPr>
          <p:nvPr/>
        </p:nvPicPr>
        <p:blipFill>
          <a:blip r:embed="rId2"/>
          <a:srcRect/>
          <a:stretch>
            <a:fillRect/>
          </a:stretch>
        </p:blipFill>
        <p:spPr bwMode="auto">
          <a:xfrm>
            <a:off x="970408" y="1770537"/>
            <a:ext cx="6474830" cy="4511256"/>
          </a:xfrm>
          <a:prstGeom prst="rect">
            <a:avLst/>
          </a:prstGeom>
          <a:noFill/>
          <a:ln w="9525">
            <a:noFill/>
            <a:miter lim="800000"/>
            <a:headEnd/>
            <a:tailEnd/>
          </a:ln>
        </p:spPr>
      </p:pic>
      <p:sp>
        <p:nvSpPr>
          <p:cNvPr id="5" name="Text Box 8"/>
          <p:cNvSpPr txBox="1">
            <a:spLocks noChangeArrowheads="1"/>
          </p:cNvSpPr>
          <p:nvPr/>
        </p:nvSpPr>
        <p:spPr bwMode="auto">
          <a:xfrm>
            <a:off x="4087878" y="6324600"/>
            <a:ext cx="4725103" cy="253916"/>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solidFill>
                  <a:srgbClr val="000066"/>
                </a:solidFill>
                <a:ea typeface="ＭＳ Ｐゴシック" charset="0"/>
                <a:cs typeface="ＭＳ Ｐゴシック" charset="0"/>
              </a:rPr>
              <a:t>M.A. </a:t>
            </a:r>
            <a:r>
              <a:rPr lang="en-US" sz="1050" dirty="0" err="1">
                <a:solidFill>
                  <a:srgbClr val="000066"/>
                </a:solidFill>
                <a:ea typeface="ＭＳ Ｐゴシック" charset="0"/>
                <a:cs typeface="ＭＳ Ｐゴシック" charset="0"/>
              </a:rPr>
              <a:t>Rafiee</a:t>
            </a:r>
            <a:r>
              <a:rPr lang="en-US" sz="1050" dirty="0">
                <a:solidFill>
                  <a:srgbClr val="000066"/>
                </a:solidFill>
                <a:ea typeface="ＭＳ Ｐゴシック" charset="0"/>
                <a:cs typeface="ＭＳ Ｐゴシック" charset="0"/>
              </a:rPr>
              <a:t> et al, Applied Physics Letters, 2009 &amp; J of </a:t>
            </a:r>
            <a:r>
              <a:rPr lang="en-US" sz="1050" dirty="0" err="1">
                <a:solidFill>
                  <a:srgbClr val="000066"/>
                </a:solidFill>
                <a:ea typeface="ＭＳ Ｐゴシック" charset="0"/>
                <a:cs typeface="ＭＳ Ｐゴシック" charset="0"/>
              </a:rPr>
              <a:t>Nanoparticle</a:t>
            </a:r>
            <a:r>
              <a:rPr lang="en-US" sz="1050" dirty="0">
                <a:solidFill>
                  <a:srgbClr val="000066"/>
                </a:solidFill>
                <a:ea typeface="ＭＳ Ｐゴシック" charset="0"/>
                <a:cs typeface="ＭＳ Ｐゴシック" charset="0"/>
              </a:rPr>
              <a:t> Research,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Applications of </a:t>
            </a:r>
            <a:r>
              <a:rPr lang="en-US" dirty="0" err="1" smtClean="0"/>
              <a:t>Graphene</a:t>
            </a:r>
            <a:endParaRPr lang="en-US" dirty="0"/>
          </a:p>
        </p:txBody>
      </p:sp>
      <p:sp>
        <p:nvSpPr>
          <p:cNvPr id="3" name="Content Placeholder 2"/>
          <p:cNvSpPr>
            <a:spLocks noGrp="1"/>
          </p:cNvSpPr>
          <p:nvPr>
            <p:ph idx="1"/>
          </p:nvPr>
        </p:nvSpPr>
        <p:spPr/>
        <p:txBody>
          <a:bodyPr/>
          <a:lstStyle/>
          <a:p>
            <a:r>
              <a:rPr lang="en-US" dirty="0" smtClean="0"/>
              <a:t>Properties of </a:t>
            </a:r>
            <a:r>
              <a:rPr lang="en-US" dirty="0" err="1" smtClean="0"/>
              <a:t>graphene</a:t>
            </a:r>
            <a:r>
              <a:rPr lang="en-US" dirty="0" smtClean="0"/>
              <a:t>: Strong, extremely light, optical transparency, </a:t>
            </a:r>
            <a:r>
              <a:rPr lang="en-US" dirty="0" smtClean="0"/>
              <a:t>electric </a:t>
            </a:r>
            <a:r>
              <a:rPr lang="en-US" dirty="0" smtClean="0"/>
              <a:t>conductivity</a:t>
            </a:r>
          </a:p>
          <a:p>
            <a:r>
              <a:rPr lang="en-US" dirty="0" smtClean="0"/>
              <a:t>Hurdles for current application:  difficult and expensive for mass production</a:t>
            </a:r>
          </a:p>
          <a:p>
            <a:r>
              <a:rPr lang="en-US" dirty="0" smtClean="0"/>
              <a:t>Perfect </a:t>
            </a:r>
            <a:r>
              <a:rPr lang="en-US" dirty="0" err="1" smtClean="0"/>
              <a:t>graphene</a:t>
            </a:r>
            <a:r>
              <a:rPr lang="en-US" dirty="0" smtClean="0"/>
              <a:t>: sensor, integrated circuit interconnects, transparent conducting </a:t>
            </a:r>
            <a:r>
              <a:rPr lang="en-US" dirty="0" smtClean="0"/>
              <a:t>electrodes</a:t>
            </a:r>
            <a:r>
              <a:rPr lang="en-US" dirty="0" smtClean="0"/>
              <a:t>.</a:t>
            </a:r>
          </a:p>
          <a:p>
            <a:r>
              <a:rPr lang="en-US" dirty="0" err="1" smtClean="0"/>
              <a:t>Graphene</a:t>
            </a:r>
            <a:r>
              <a:rPr lang="en-US" dirty="0" smtClean="0"/>
              <a:t> </a:t>
            </a:r>
            <a:r>
              <a:rPr lang="en-US" dirty="0" smtClean="0"/>
              <a:t>composites </a:t>
            </a:r>
          </a:p>
          <a:p>
            <a:pPr lvl="1">
              <a:buFont typeface="Wingdings" charset="2"/>
              <a:buChar char="§"/>
            </a:pPr>
            <a:r>
              <a:rPr lang="en-US" dirty="0" smtClean="0"/>
              <a:t>A</a:t>
            </a:r>
            <a:r>
              <a:rPr lang="en-US" dirty="0" smtClean="0"/>
              <a:t>erospace</a:t>
            </a:r>
          </a:p>
          <a:p>
            <a:pPr lvl="1">
              <a:buFont typeface="Wingdings" charset="2"/>
              <a:buChar char="§"/>
            </a:pPr>
            <a:r>
              <a:rPr lang="en-US" dirty="0" smtClean="0"/>
              <a:t>A</a:t>
            </a:r>
            <a:r>
              <a:rPr lang="en-US" dirty="0" smtClean="0"/>
              <a:t>utomotive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Applications of </a:t>
            </a:r>
            <a:r>
              <a:rPr lang="en-US" dirty="0" err="1" smtClean="0"/>
              <a:t>Graphene</a:t>
            </a:r>
            <a:endParaRPr lang="en-US" dirty="0"/>
          </a:p>
        </p:txBody>
      </p:sp>
      <p:sp>
        <p:nvSpPr>
          <p:cNvPr id="3" name="Content Placeholder 2"/>
          <p:cNvSpPr>
            <a:spLocks noGrp="1"/>
          </p:cNvSpPr>
          <p:nvPr>
            <p:ph idx="1"/>
          </p:nvPr>
        </p:nvSpPr>
        <p:spPr/>
        <p:txBody>
          <a:bodyPr/>
          <a:lstStyle/>
          <a:p>
            <a:endParaRPr lang="en-US" dirty="0" smtClean="0"/>
          </a:p>
          <a:p>
            <a:r>
              <a:rPr lang="en-US" dirty="0" smtClean="0"/>
              <a:t>Body Armor</a:t>
            </a:r>
          </a:p>
          <a:p>
            <a:r>
              <a:rPr lang="en-US" dirty="0" smtClean="0"/>
              <a:t>Sporting Goods</a:t>
            </a:r>
          </a:p>
          <a:p>
            <a:r>
              <a:rPr lang="en-US" dirty="0" smtClean="0"/>
              <a:t>Prosthetics</a:t>
            </a:r>
          </a:p>
          <a:p>
            <a:r>
              <a:rPr lang="en-US" dirty="0" smtClean="0"/>
              <a:t>Energy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Armor</a:t>
            </a:r>
            <a:endParaRPr lang="en-US" dirty="0"/>
          </a:p>
        </p:txBody>
      </p:sp>
      <p:sp>
        <p:nvSpPr>
          <p:cNvPr id="3" name="Content Placeholder 2"/>
          <p:cNvSpPr>
            <a:spLocks noGrp="1"/>
          </p:cNvSpPr>
          <p:nvPr>
            <p:ph idx="1"/>
          </p:nvPr>
        </p:nvSpPr>
        <p:spPr>
          <a:xfrm>
            <a:off x="779463" y="1949823"/>
            <a:ext cx="7583488" cy="4485459"/>
          </a:xfrm>
        </p:spPr>
        <p:txBody>
          <a:bodyPr>
            <a:normAutofit fontScale="77500" lnSpcReduction="20000"/>
          </a:bodyPr>
          <a:lstStyle/>
          <a:p>
            <a:r>
              <a:rPr lang="en-US" dirty="0" smtClean="0"/>
              <a:t>$5.2 Billion in contracts between 2004 and 2006</a:t>
            </a:r>
          </a:p>
          <a:p>
            <a:pPr lvl="1">
              <a:buFont typeface="Wingdings" charset="2"/>
              <a:buChar char="§"/>
            </a:pPr>
            <a:r>
              <a:rPr lang="en-US" dirty="0" err="1" smtClean="0"/>
              <a:t>Ceradyne</a:t>
            </a:r>
            <a:r>
              <a:rPr lang="en-US" dirty="0" smtClean="0"/>
              <a:t>, Armor Works, and </a:t>
            </a:r>
            <a:r>
              <a:rPr lang="en-US" dirty="0" err="1" smtClean="0"/>
              <a:t>Simula</a:t>
            </a:r>
            <a:r>
              <a:rPr lang="en-US" dirty="0" smtClean="0"/>
              <a:t> Inc.</a:t>
            </a:r>
          </a:p>
          <a:p>
            <a:r>
              <a:rPr lang="en-US" dirty="0" smtClean="0"/>
              <a:t>Testing based on kinetic energy impact</a:t>
            </a:r>
          </a:p>
          <a:p>
            <a:pPr lvl="1">
              <a:buFont typeface="Wingdings" charset="2"/>
              <a:buChar char="§"/>
            </a:pPr>
            <a:r>
              <a:rPr lang="en-US" dirty="0" smtClean="0"/>
              <a:t>Velocity is primary variable in testing (V50 Test)</a:t>
            </a:r>
          </a:p>
          <a:p>
            <a:pPr lvl="1">
              <a:buFont typeface="Wingdings" charset="2"/>
              <a:buChar char="§"/>
            </a:pPr>
            <a:r>
              <a:rPr lang="en-US" dirty="0" smtClean="0"/>
              <a:t>‘Ice Pick Test’</a:t>
            </a:r>
          </a:p>
          <a:p>
            <a:pPr lvl="1">
              <a:buFont typeface="Wingdings" charset="2"/>
              <a:buChar char="§"/>
            </a:pPr>
            <a:r>
              <a:rPr lang="en-US" dirty="0" smtClean="0"/>
              <a:t>4 Classes of armor</a:t>
            </a:r>
          </a:p>
          <a:p>
            <a:r>
              <a:rPr lang="en-US" dirty="0" smtClean="0"/>
              <a:t>Current Kevlar (</a:t>
            </a:r>
            <a:r>
              <a:rPr lang="en-US" dirty="0" err="1" smtClean="0"/>
              <a:t>Protera</a:t>
            </a:r>
            <a:r>
              <a:rPr lang="en-US" dirty="0" smtClean="0"/>
              <a:t>) released in 1996</a:t>
            </a:r>
          </a:p>
          <a:p>
            <a:r>
              <a:rPr lang="en-US" dirty="0" smtClean="0"/>
              <a:t>M5 Fiber in development </a:t>
            </a:r>
          </a:p>
          <a:p>
            <a:r>
              <a:rPr lang="en-US" dirty="0" err="1" smtClean="0"/>
              <a:t>Nano</a:t>
            </a:r>
            <a:r>
              <a:rPr lang="en-US" dirty="0" smtClean="0"/>
              <a:t> infused fibers</a:t>
            </a:r>
          </a:p>
          <a:p>
            <a:pPr lvl="1">
              <a:buFont typeface="Wingdings" charset="2"/>
              <a:buChar char="§"/>
            </a:pPr>
            <a:r>
              <a:rPr lang="en-US" dirty="0" smtClean="0"/>
              <a:t>BAE Systems licensed similar technology</a:t>
            </a:r>
          </a:p>
          <a:p>
            <a:pPr lvl="1">
              <a:buFont typeface="Wingdings" charset="2"/>
              <a:buChar char="§"/>
            </a:pPr>
            <a:r>
              <a:rPr lang="en-US" dirty="0" smtClean="0"/>
              <a:t>US Army already expressed interest in carbon </a:t>
            </a:r>
            <a:r>
              <a:rPr lang="en-US" dirty="0" err="1" smtClean="0"/>
              <a:t>nano</a:t>
            </a:r>
            <a:r>
              <a:rPr lang="en-US" dirty="0" smtClean="0"/>
              <a:t>-tube vests developed at the University of Cambridge</a:t>
            </a:r>
          </a:p>
          <a:p>
            <a:r>
              <a:rPr lang="en-US" dirty="0" smtClean="0"/>
              <a:t>Use </a:t>
            </a:r>
            <a:r>
              <a:rPr lang="en-US" dirty="0" err="1" smtClean="0"/>
              <a:t>Graphene</a:t>
            </a:r>
            <a:r>
              <a:rPr lang="en-US" dirty="0" smtClean="0"/>
              <a:t> to create </a:t>
            </a:r>
            <a:r>
              <a:rPr lang="en-US" dirty="0" err="1" smtClean="0"/>
              <a:t>nano</a:t>
            </a:r>
            <a:r>
              <a:rPr lang="en-US" dirty="0" smtClean="0"/>
              <a:t>-infused fibers for body armor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850</TotalTime>
  <Words>910</Words>
  <Application>Microsoft Macintosh PowerPoint</Application>
  <PresentationFormat>On-screen Show (4:3)</PresentationFormat>
  <Paragraphs>126</Paragraphs>
  <Slides>15</Slides>
  <Notes>7</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Pixel</vt:lpstr>
      <vt:lpstr>Emerging Technology  Business Concept : Graphene</vt:lpstr>
      <vt:lpstr>Agenda</vt:lpstr>
      <vt:lpstr>Introduction to Graphene</vt:lpstr>
      <vt:lpstr>Kayvan Rafiee</vt:lpstr>
      <vt:lpstr>Overview of Kayvan’s Process</vt:lpstr>
      <vt:lpstr>Compositing Process</vt:lpstr>
      <vt:lpstr>Current Applications of Graphene</vt:lpstr>
      <vt:lpstr>Potential Applications of Graphene</vt:lpstr>
      <vt:lpstr>Body Armor</vt:lpstr>
      <vt:lpstr>Sporting Goods</vt:lpstr>
      <vt:lpstr>Medical (Prosthetics)</vt:lpstr>
      <vt:lpstr>Energy</vt:lpstr>
      <vt:lpstr>Graphene Competitors </vt:lpstr>
      <vt:lpstr>Challenges &amp; Hurdles</vt:lpstr>
      <vt:lpstr>Thank You</vt:lpstr>
    </vt:vector>
  </TitlesOfParts>
  <Company>Manning Homes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Technology  Business Concept :Graphene</dc:title>
  <dc:creator>Tracey Manning</dc:creator>
  <cp:lastModifiedBy>Tracey Manning</cp:lastModifiedBy>
  <cp:revision>34</cp:revision>
  <dcterms:created xsi:type="dcterms:W3CDTF">2010-12-09T02:57:32Z</dcterms:created>
  <dcterms:modified xsi:type="dcterms:W3CDTF">2010-12-09T03:03:17Z</dcterms:modified>
</cp:coreProperties>
</file>