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Default Extension="bin" ContentType="application/vnd.openxmlformats-officedocument.presentationml.printerSettings"/>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0"/>
  </p:notesMasterIdLst>
  <p:sldIdLst>
    <p:sldId id="256" r:id="rId2"/>
    <p:sldId id="257" r:id="rId3"/>
    <p:sldId id="288" r:id="rId4"/>
    <p:sldId id="258" r:id="rId5"/>
    <p:sldId id="274" r:id="rId6"/>
    <p:sldId id="275" r:id="rId7"/>
    <p:sldId id="276" r:id="rId8"/>
    <p:sldId id="291" r:id="rId9"/>
    <p:sldId id="277" r:id="rId10"/>
    <p:sldId id="292" r:id="rId11"/>
    <p:sldId id="262" r:id="rId12"/>
    <p:sldId id="263" r:id="rId13"/>
    <p:sldId id="273" r:id="rId14"/>
    <p:sldId id="294" r:id="rId15"/>
    <p:sldId id="289" r:id="rId16"/>
    <p:sldId id="290" r:id="rId17"/>
    <p:sldId id="266" r:id="rId18"/>
    <p:sldId id="293"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6D043"/>
    <a:srgbClr val="6F6F6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9121" autoAdjust="0"/>
  </p:normalViewPr>
  <p:slideViewPr>
    <p:cSldViewPr>
      <p:cViewPr varScale="1">
        <p:scale>
          <a:sx n="93" d="100"/>
          <a:sy n="93" d="100"/>
        </p:scale>
        <p:origin x="-208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203E2-CD05-974E-88A0-ED26E3FD0722}"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en-US"/>
        </a:p>
      </dgm:t>
    </dgm:pt>
    <dgm:pt modelId="{E9708181-DCDA-014D-8AAB-F9C004F69AA6}" type="pres">
      <dgm:prSet presAssocID="{996203E2-CD05-974E-88A0-ED26E3FD0722}" presName="linearFlow" presStyleCnt="0">
        <dgm:presLayoutVars>
          <dgm:dir/>
          <dgm:resizeHandles val="exact"/>
        </dgm:presLayoutVars>
      </dgm:prSet>
      <dgm:spPr/>
      <dgm:t>
        <a:bodyPr/>
        <a:lstStyle/>
        <a:p>
          <a:endParaRPr lang="en-US"/>
        </a:p>
      </dgm:t>
    </dgm:pt>
  </dgm:ptLst>
  <dgm:cxnLst>
    <dgm:cxn modelId="{2D4A3F11-9565-D64F-B81C-3E59F2038D06}" type="presOf" srcId="{996203E2-CD05-974E-88A0-ED26E3FD0722}" destId="{E9708181-DCDA-014D-8AAB-F9C004F69AA6}" srcOrd="0"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833245-B434-4586-95D5-ACDC361B769B}" type="datetimeFigureOut">
              <a:rPr lang="en-US" smtClean="0"/>
              <a:pPr/>
              <a:t>12/7/10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62863-A3A7-4E54-B469-5AC5A1633D7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47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r>
              <a:rPr lang="en-US" baseline="0" dirty="0" smtClean="0"/>
              <a:t> Every time we generated a group of ideas according to user needs, we made sure to conduct a patent search on similar products to ensure legal propriety and competitive advantage.  We also conducted searches using Google for similar product offerings.  </a:t>
            </a:r>
          </a:p>
          <a:p>
            <a:endParaRPr lang="en-US" baseline="0" dirty="0" smtClean="0"/>
          </a:p>
          <a:p>
            <a:r>
              <a:rPr lang="en-US" baseline="0" dirty="0" smtClean="0"/>
              <a:t>Following this iterative procedure of generating product concepts and conducting a search for the product via patent networks and search engines, we are confident that our final 10 product concepts are unique and will offer significant competitive advantage</a:t>
            </a:r>
            <a:endParaRPr lang="en-US" dirty="0"/>
          </a:p>
        </p:txBody>
      </p:sp>
      <p:sp>
        <p:nvSpPr>
          <p:cNvPr id="4" name="Slide Number Placeholder 3"/>
          <p:cNvSpPr>
            <a:spLocks noGrp="1"/>
          </p:cNvSpPr>
          <p:nvPr>
            <p:ph type="sldNum" sz="quarter" idx="10"/>
          </p:nvPr>
        </p:nvSpPr>
        <p:spPr/>
        <p:txBody>
          <a:bodyPr/>
          <a:lstStyle/>
          <a:p>
            <a:fld id="{3B2F4437-A5E3-4BC3-9C7B-9A9B6583EF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Among the 10 product ideas, the mess manager is the clear winner, closely following by SMART file cabinet. In our 16 valid questionnaires, the occupations of our respondents are diversified: dentist, writer, engineer, lawyer, architect, social worker, banker, etc. In regarding to some products such as SMART partition and rubber chair wheel, respondents rate very differently.  But all respondents demonstrated a strong interest in products that helping organizing office space. Thus, it is not hard to draw a conclusion that the need for organization in an office context is at the top. </a:t>
            </a:r>
          </a:p>
          <a:p>
            <a:r>
              <a:rPr lang="en-US" sz="1200" kern="1200" dirty="0" smtClean="0">
                <a:solidFill>
                  <a:schemeClr val="tx1"/>
                </a:solidFill>
                <a:latin typeface="+mn-lt"/>
                <a:ea typeface="+mn-ea"/>
                <a:cs typeface="+mn-cs"/>
              </a:rPr>
              <a:t>As the results of 10 product ideas are somewhat close, in order to select the winner of 10 product ideas effectively, we set the weight of 4 questions in different values. First, we evenly distributed the weight, each 25%. Then we increased the weight of one of the factors to 40% and weights of other factors remained even distributed. All the results reveal that mess manager is the winner no matter priority of 4 factors changes. </a:t>
            </a:r>
          </a:p>
          <a:p>
            <a:endParaRPr lang="en-US" dirty="0"/>
          </a:p>
        </p:txBody>
      </p:sp>
      <p:sp>
        <p:nvSpPr>
          <p:cNvPr id="4" name="Slide Number Placeholder 3"/>
          <p:cNvSpPr>
            <a:spLocks noGrp="1"/>
          </p:cNvSpPr>
          <p:nvPr>
            <p:ph type="sldNum" sz="quarter" idx="10"/>
          </p:nvPr>
        </p:nvSpPr>
        <p:spPr/>
        <p:txBody>
          <a:bodyPr/>
          <a:lstStyle/>
          <a:p>
            <a:fld id="{4CA62863-A3A7-4E54-B469-5AC5A1633D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Under the desk</a:t>
            </a:r>
            <a:r>
              <a:rPr lang="en-US" baseline="0" dirty="0" smtClean="0"/>
              <a:t> LAZY SUSAN style rotating file holder</a:t>
            </a:r>
          </a:p>
          <a:p>
            <a:pPr marL="228600" indent="-228600">
              <a:buAutoNum type="arabicPeriod"/>
            </a:pPr>
            <a:r>
              <a:rPr lang="en-US" baseline="0" dirty="0" smtClean="0"/>
              <a:t>Wall-mounted rail system allows documents/notepads to be held in document holders which move in 2 dimensions along the </a:t>
            </a:r>
            <a:r>
              <a:rPr lang="en-US" baseline="0" dirty="0" err="1" smtClean="0"/>
              <a:t>railsystem</a:t>
            </a:r>
            <a:endParaRPr lang="en-US" baseline="0" dirty="0" smtClean="0"/>
          </a:p>
          <a:p>
            <a:pPr marL="228600" indent="-228600">
              <a:buAutoNum type="arabicPeriod"/>
            </a:pPr>
            <a:r>
              <a:rPr lang="en-US" baseline="0" dirty="0" smtClean="0"/>
              <a:t>Cascading file: operates like a tackle box push back to open when closed looks just like a </a:t>
            </a:r>
            <a:r>
              <a:rPr lang="en-US" baseline="0" smtClean="0"/>
              <a:t>rectangular box</a:t>
            </a:r>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Got our attributes from additional interviews from people who</a:t>
            </a:r>
            <a:r>
              <a:rPr lang="en-US" baseline="0" dirty="0" smtClean="0"/>
              <a:t> did the concept test. </a:t>
            </a:r>
            <a:endParaRPr lang="en-US" dirty="0"/>
          </a:p>
        </p:txBody>
      </p:sp>
      <p:sp>
        <p:nvSpPr>
          <p:cNvPr id="4" name="Slide Number Placeholder 3"/>
          <p:cNvSpPr>
            <a:spLocks noGrp="1"/>
          </p:cNvSpPr>
          <p:nvPr>
            <p:ph type="sldNum" sz="quarter" idx="10"/>
          </p:nvPr>
        </p:nvSpPr>
        <p:spPr/>
        <p:txBody>
          <a:bodyPr/>
          <a:lstStyle/>
          <a:p>
            <a:fld id="{4CA62863-A3A7-4E54-B469-5AC5A1633D7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Desk mounted design may fall on your legs. Herman Miller values green products. Possibly made of recycled components. </a:t>
            </a:r>
            <a:endParaRPr lang="en-US" dirty="0"/>
          </a:p>
        </p:txBody>
      </p:sp>
      <p:sp>
        <p:nvSpPr>
          <p:cNvPr id="4" name="Slide Number Placeholder 3"/>
          <p:cNvSpPr>
            <a:spLocks noGrp="1"/>
          </p:cNvSpPr>
          <p:nvPr>
            <p:ph type="sldNum" sz="quarter" idx="10"/>
          </p:nvPr>
        </p:nvSpPr>
        <p:spPr/>
        <p:txBody>
          <a:bodyPr/>
          <a:lstStyle/>
          <a:p>
            <a:fld id="{4CA62863-A3A7-4E54-B469-5AC5A1633D7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FLOW SHOP used</a:t>
            </a:r>
            <a:r>
              <a:rPr lang="en-US" baseline="0" dirty="0" smtClean="0"/>
              <a:t> because ONE product is produced over and over. </a:t>
            </a:r>
            <a:r>
              <a:rPr lang="en-US" dirty="0" smtClean="0"/>
              <a:t>Herman Miller values aesthetics and good design but we want to make sure we do not sacrifice</a:t>
            </a:r>
            <a:r>
              <a:rPr lang="en-US" baseline="0" dirty="0" smtClean="0"/>
              <a:t> too much functionality. </a:t>
            </a:r>
            <a:endParaRPr lang="en-US" dirty="0"/>
          </a:p>
        </p:txBody>
      </p:sp>
      <p:sp>
        <p:nvSpPr>
          <p:cNvPr id="4" name="Slide Number Placeholder 3"/>
          <p:cNvSpPr>
            <a:spLocks noGrp="1"/>
          </p:cNvSpPr>
          <p:nvPr>
            <p:ph type="sldNum" sz="quarter" idx="10"/>
          </p:nvPr>
        </p:nvSpPr>
        <p:spPr/>
        <p:txBody>
          <a:bodyPr/>
          <a:lstStyle/>
          <a:p>
            <a:fld id="{4CA62863-A3A7-4E54-B469-5AC5A1633D7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62863-A3A7-4E54-B469-5AC5A1633D7E}"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of good design incorporating fashion and function.  Lots of research of psychology in the workplace and tailoring products to make employees more productive.  Long history of working with good designers.  Aeron Chairs upstairs on 5</a:t>
            </a:r>
            <a:r>
              <a:rPr lang="en-US" baseline="30000" dirty="0" smtClean="0"/>
              <a:t>th</a:t>
            </a:r>
            <a:r>
              <a:rPr lang="en-US" baseline="0" dirty="0" smtClean="0"/>
              <a:t> floor as example.</a:t>
            </a:r>
            <a:endParaRPr lang="en-US" dirty="0"/>
          </a:p>
        </p:txBody>
      </p:sp>
      <p:sp>
        <p:nvSpPr>
          <p:cNvPr id="4" name="Slide Number Placeholder 3"/>
          <p:cNvSpPr>
            <a:spLocks noGrp="1"/>
          </p:cNvSpPr>
          <p:nvPr>
            <p:ph type="sldNum" sz="quarter" idx="10"/>
          </p:nvPr>
        </p:nvSpPr>
        <p:spPr/>
        <p:txBody>
          <a:bodyPr/>
          <a:lstStyle/>
          <a:p>
            <a:fld id="{4CA62863-A3A7-4E54-B469-5AC5A1633D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Industry</a:t>
            </a:r>
            <a:r>
              <a:rPr lang="en-US" baseline="0" dirty="0" smtClean="0"/>
              <a:t> is growing!!  Incredibly low compared to 2005-6 = $11BILLION.  ANALOGY: Of normal furniture is to housing market.</a:t>
            </a:r>
          </a:p>
          <a:p>
            <a:endParaRPr lang="en-US" baseline="0" dirty="0" smtClean="0"/>
          </a:p>
          <a:p>
            <a:r>
              <a:rPr lang="en-US" baseline="0" dirty="0" smtClean="0"/>
              <a:t>High vs. Low End.  Large Company vs. Start up.  End User = Office Worker Buyer= Facility Manager.  Need to meet user needs but also appeal to facility manager.</a:t>
            </a:r>
            <a:endParaRPr lang="en-US" dirty="0"/>
          </a:p>
        </p:txBody>
      </p:sp>
      <p:sp>
        <p:nvSpPr>
          <p:cNvPr id="4" name="Slide Number Placeholder 3"/>
          <p:cNvSpPr>
            <a:spLocks noGrp="1"/>
          </p:cNvSpPr>
          <p:nvPr>
            <p:ph type="sldNum" sz="quarter" idx="10"/>
          </p:nvPr>
        </p:nvSpPr>
        <p:spPr/>
        <p:txBody>
          <a:bodyPr/>
          <a:lstStyle/>
          <a:p>
            <a:fld id="{4CA62863-A3A7-4E54-B469-5AC5A1633D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detailed analysis the paper: Determining</a:t>
            </a:r>
            <a:r>
              <a:rPr lang="en-US" baseline="0" dirty="0" smtClean="0"/>
              <a:t> Industry -&gt; assigned by </a:t>
            </a:r>
            <a:r>
              <a:rPr lang="en-US" baseline="0" dirty="0" err="1" smtClean="0"/>
              <a:t>Mcdermott</a:t>
            </a:r>
            <a:r>
              <a:rPr lang="en-US" baseline="0" dirty="0" smtClean="0"/>
              <a:t>, we chose Herman Miller as our parent company. Gather Evidence -&gt; exploratory research, this included Monkey survey, Google Survey, Phone Interviews, one-on-one interviews, visit local companies Accent Furniture, Tech Valley Office Furniture. Analyze results, by doing a gap-analysis and overall perceptual similarities tests. Interpret evidence was based on the gap analysis to start our concept testing. Segment our market from the evidence we obtained. Send more surveys establishing our concepts tests highlighting the wants and needs  from customers. Establish a product winner from concept tests.</a:t>
            </a:r>
            <a:endParaRPr lang="en-US" dirty="0"/>
          </a:p>
        </p:txBody>
      </p:sp>
      <p:sp>
        <p:nvSpPr>
          <p:cNvPr id="4" name="Slide Number Placeholder 3"/>
          <p:cNvSpPr>
            <a:spLocks noGrp="1"/>
          </p:cNvSpPr>
          <p:nvPr>
            <p:ph type="sldNum" sz="quarter" idx="10"/>
          </p:nvPr>
        </p:nvSpPr>
        <p:spPr/>
        <p:txBody>
          <a:bodyPr/>
          <a:lstStyle/>
          <a:p>
            <a:fld id="{4CA62863-A3A7-4E54-B469-5AC5A1633D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self explanatory just read the comments. Anecdotes that organization is most important customer need.</a:t>
            </a:r>
            <a:endParaRPr lang="en-US" dirty="0"/>
          </a:p>
        </p:txBody>
      </p:sp>
      <p:sp>
        <p:nvSpPr>
          <p:cNvPr id="4" name="Slide Number Placeholder 3"/>
          <p:cNvSpPr>
            <a:spLocks noGrp="1"/>
          </p:cNvSpPr>
          <p:nvPr>
            <p:ph type="sldNum" sz="quarter" idx="10"/>
          </p:nvPr>
        </p:nvSpPr>
        <p:spPr/>
        <p:txBody>
          <a:bodyPr/>
          <a:lstStyle/>
          <a:p>
            <a:fld id="{3B2F4437-A5E3-4BC3-9C7B-9A9B6583EF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Audio Clip:</a:t>
            </a:r>
            <a:r>
              <a:rPr lang="en-US" baseline="0" dirty="0" smtClean="0"/>
              <a:t> Click to play</a:t>
            </a:r>
          </a:p>
          <a:p>
            <a:endParaRPr lang="en-US" baseline="0" dirty="0" smtClean="0"/>
          </a:p>
          <a:p>
            <a:r>
              <a:rPr lang="en-US" baseline="0" dirty="0" smtClean="0"/>
              <a:t>Organization is vital, doesn’t want to have to search for papers, still </a:t>
            </a:r>
            <a:r>
              <a:rPr lang="en-US" baseline="0" smtClean="0"/>
              <a:t>paper oriented</a:t>
            </a:r>
            <a:endParaRPr lang="en-US" dirty="0"/>
          </a:p>
        </p:txBody>
      </p:sp>
      <p:sp>
        <p:nvSpPr>
          <p:cNvPr id="4" name="Slide Number Placeholder 3"/>
          <p:cNvSpPr>
            <a:spLocks noGrp="1"/>
          </p:cNvSpPr>
          <p:nvPr>
            <p:ph type="sldNum" sz="quarter" idx="10"/>
          </p:nvPr>
        </p:nvSpPr>
        <p:spPr/>
        <p:txBody>
          <a:bodyPr/>
          <a:lstStyle/>
          <a:p>
            <a:fld id="{3B2F4437-A5E3-4BC3-9C7B-9A9B6583EF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We used</a:t>
            </a:r>
            <a:r>
              <a:rPr lang="en-US" baseline="0" dirty="0" smtClean="0"/>
              <a:t> a qualitative survey to help identify the needs of consumers. </a:t>
            </a:r>
          </a:p>
          <a:p>
            <a:endParaRPr lang="en-US" baseline="0" dirty="0" smtClean="0"/>
          </a:p>
          <a:p>
            <a:r>
              <a:rPr lang="en-US" baseline="0" dirty="0" smtClean="0"/>
              <a:t>We asked them what they like and dislike about their office and if their company had taken steps to improve team collaboration.   We also asked about their office lighting situation, how they stay organized and whether these could be improved.  Also, we asked about how people stay alert.  Finally, we asked an open ended question which helped highlight some of those </a:t>
            </a:r>
            <a:r>
              <a:rPr lang="en-US" baseline="0" dirty="0" err="1" smtClean="0"/>
              <a:t>burrrning</a:t>
            </a:r>
            <a:r>
              <a:rPr lang="en-US" baseline="0" dirty="0" smtClean="0"/>
              <a:t> needs of office workers.  </a:t>
            </a:r>
          </a:p>
          <a:p>
            <a:endParaRPr lang="en-US" baseline="0" dirty="0" smtClean="0"/>
          </a:p>
          <a:p>
            <a:r>
              <a:rPr lang="en-US" baseline="0" dirty="0" smtClean="0"/>
              <a:t>(g</a:t>
            </a:r>
            <a:r>
              <a:rPr lang="en-US" dirty="0" smtClean="0"/>
              <a:t>ive a quick summary of the qualitative survey</a:t>
            </a:r>
            <a:r>
              <a:rPr lang="en-US" baseline="0" dirty="0" smtClean="0"/>
              <a:t> as outlined above)</a:t>
            </a:r>
            <a:r>
              <a:rPr lang="en-US" dirty="0" smtClean="0"/>
              <a:t>.</a:t>
            </a:r>
            <a:endParaRPr lang="en-US" dirty="0"/>
          </a:p>
        </p:txBody>
      </p:sp>
      <p:sp>
        <p:nvSpPr>
          <p:cNvPr id="4" name="Slide Number Placeholder 3"/>
          <p:cNvSpPr>
            <a:spLocks noGrp="1"/>
          </p:cNvSpPr>
          <p:nvPr>
            <p:ph type="sldNum" sz="quarter" idx="10"/>
          </p:nvPr>
        </p:nvSpPr>
        <p:spPr/>
        <p:txBody>
          <a:bodyPr/>
          <a:lstStyle/>
          <a:p>
            <a:fld id="{3B2F4437-A5E3-4BC3-9C7B-9A9B6583EF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SMART PARTITION/ PRIVACY SPEAKER/ MESS MANAGER</a:t>
            </a:r>
            <a:endParaRPr lang="en-US" dirty="0"/>
          </a:p>
        </p:txBody>
      </p:sp>
      <p:sp>
        <p:nvSpPr>
          <p:cNvPr id="4" name="Slide Number Placeholder 3"/>
          <p:cNvSpPr>
            <a:spLocks noGrp="1"/>
          </p:cNvSpPr>
          <p:nvPr>
            <p:ph type="sldNum" sz="quarter" idx="10"/>
          </p:nvPr>
        </p:nvSpPr>
        <p:spPr/>
        <p:txBody>
          <a:bodyPr/>
          <a:lstStyle/>
          <a:p>
            <a:fld id="{4CA62863-A3A7-4E54-B469-5AC5A1633D7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6F03D9-FAD2-48D7-91D0-6CB20911C914}"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8EC0-073A-4480-8B8A-7395818A3FA8}"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F03D9-FAD2-48D7-91D0-6CB20911C914}"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8EC0-073A-4480-8B8A-7395818A3FA8}"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F03D9-FAD2-48D7-91D0-6CB20911C914}"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8EC0-073A-4480-8B8A-7395818A3FA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F03D9-FAD2-48D7-91D0-6CB20911C914}"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8EC0-073A-4480-8B8A-7395818A3FA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56F03D9-FAD2-48D7-91D0-6CB20911C914}"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8EC0-073A-4480-8B8A-7395818A3FA8}"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F03D9-FAD2-48D7-91D0-6CB20911C914}"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8EC0-073A-4480-8B8A-7395818A3FA8}"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6F03D9-FAD2-48D7-91D0-6CB20911C914}"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8EC0-073A-4480-8B8A-7395818A3FA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6F03D9-FAD2-48D7-91D0-6CB20911C914}"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8EC0-073A-4480-8B8A-7395818A3FA8}"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6F03D9-FAD2-48D7-91D0-6CB20911C914}"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8EC0-073A-4480-8B8A-7395818A3F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E56F03D9-FAD2-48D7-91D0-6CB20911C914}"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8EC0-073A-4480-8B8A-7395818A3FA8}"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E56F03D9-FAD2-48D7-91D0-6CB20911C914}"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8EC0-073A-4480-8B8A-7395818A3F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E56F03D9-FAD2-48D7-91D0-6CB20911C914}"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8EC0-073A-4480-8B8A-7395818A3FA8}"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56F03D9-FAD2-48D7-91D0-6CB20911C914}"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8EC0-073A-4480-8B8A-7395818A3F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56F03D9-FAD2-48D7-91D0-6CB20911C914}" type="datetimeFigureOut">
              <a:rPr lang="en-US" smtClean="0"/>
              <a:pPr/>
              <a:t>12/7/10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C8EC0-073A-4480-8B8A-7395818A3F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56F03D9-FAD2-48D7-91D0-6CB20911C914}" type="datetimeFigureOut">
              <a:rPr lang="en-US" smtClean="0"/>
              <a:pPr/>
              <a:t>12/7/10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C8EC0-073A-4480-8B8A-7395818A3F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F03D9-FAD2-48D7-91D0-6CB20911C914}" type="datetimeFigureOut">
              <a:rPr lang="en-US" smtClean="0"/>
              <a:pPr/>
              <a:t>12/7/10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C8EC0-073A-4480-8B8A-7395818A3FA8}"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E56F03D9-FAD2-48D7-91D0-6CB20911C914}" type="datetimeFigureOut">
              <a:rPr lang="en-US" smtClean="0"/>
              <a:pPr/>
              <a:t>12/7/10</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F94C8EC0-073A-4480-8B8A-7395818A3FA8}"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ibm.com/ibm/licensing/"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slide" Target="slide9.xml"/><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audio" Target="file://localhost/Users/traceymanning/Desktop/short_clip_pleasant.mp3" TargetMode="Externa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9" Type="http://schemas.openxmlformats.org/officeDocument/2006/relationships/slide" Target="slide19.xml"/><Relationship Id="rId20" Type="http://schemas.openxmlformats.org/officeDocument/2006/relationships/image" Target="../media/image15.png"/><Relationship Id="rId21" Type="http://schemas.openxmlformats.org/officeDocument/2006/relationships/slide" Target="slide24.xml"/><Relationship Id="rId22" Type="http://schemas.openxmlformats.org/officeDocument/2006/relationships/image" Target="../media/image16.png"/><Relationship Id="rId23" Type="http://schemas.openxmlformats.org/officeDocument/2006/relationships/slide" Target="slide25.xml"/><Relationship Id="rId24" Type="http://schemas.openxmlformats.org/officeDocument/2006/relationships/image" Target="../media/image17.jpeg"/><Relationship Id="rId25" Type="http://schemas.openxmlformats.org/officeDocument/2006/relationships/slide" Target="slide26.xml"/><Relationship Id="rId26" Type="http://schemas.openxmlformats.org/officeDocument/2006/relationships/image" Target="../media/image18.jpeg"/><Relationship Id="rId27" Type="http://schemas.openxmlformats.org/officeDocument/2006/relationships/slide" Target="slide27.xml"/><Relationship Id="rId28" Type="http://schemas.openxmlformats.org/officeDocument/2006/relationships/image" Target="../media/image19.jpeg"/><Relationship Id="rId29" Type="http://schemas.openxmlformats.org/officeDocument/2006/relationships/slide" Target="slide28.xml"/><Relationship Id="rId30" Type="http://schemas.openxmlformats.org/officeDocument/2006/relationships/image" Target="../media/image20.jpeg"/><Relationship Id="rId10" Type="http://schemas.openxmlformats.org/officeDocument/2006/relationships/image" Target="../media/image11.jpeg"/><Relationship Id="rId11" Type="http://schemas.openxmlformats.org/officeDocument/2006/relationships/slide" Target="slide20.xml"/><Relationship Id="rId12" Type="http://schemas.openxmlformats.org/officeDocument/2006/relationships/image" Target="../media/image12.jpeg"/><Relationship Id="rId13" Type="http://schemas.openxmlformats.org/officeDocument/2006/relationships/slide" Target="slide5.xml"/><Relationship Id="rId14" Type="http://schemas.openxmlformats.org/officeDocument/2006/relationships/slide" Target="slide21.xml"/><Relationship Id="rId15" Type="http://schemas.openxmlformats.org/officeDocument/2006/relationships/image" Target="../media/image13.jpeg"/><Relationship Id="rId16" Type="http://schemas.openxmlformats.org/officeDocument/2006/relationships/slide" Target="slide11.xml"/><Relationship Id="rId17" Type="http://schemas.openxmlformats.org/officeDocument/2006/relationships/slide" Target="slide22.xml"/><Relationship Id="rId18" Type="http://schemas.openxmlformats.org/officeDocument/2006/relationships/image" Target="../media/image14.jpeg"/><Relationship Id="rId19" Type="http://schemas.openxmlformats.org/officeDocument/2006/relationships/slide" Target="slide23.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DMM Milestone 1 : Herman Miller</a:t>
            </a:r>
            <a:endParaRPr lang="en-US" dirty="0"/>
          </a:p>
        </p:txBody>
      </p:sp>
      <p:sp>
        <p:nvSpPr>
          <p:cNvPr id="6" name="Subtitle 5"/>
          <p:cNvSpPr>
            <a:spLocks noGrp="1"/>
          </p:cNvSpPr>
          <p:nvPr>
            <p:ph type="subTitle" idx="1"/>
          </p:nvPr>
        </p:nvSpPr>
        <p:spPr>
          <a:xfrm>
            <a:off x="476204" y="1532427"/>
            <a:ext cx="8362995" cy="484632"/>
          </a:xfrm>
        </p:spPr>
        <p:txBody>
          <a:bodyPr>
            <a:normAutofit fontScale="85000" lnSpcReduction="10000"/>
          </a:bodyPr>
          <a:lstStyle/>
          <a:p>
            <a:r>
              <a:rPr lang="en-US" dirty="0" smtClean="0"/>
              <a:t>Jon Ashdown | Greg Frisch | </a:t>
            </a:r>
            <a:r>
              <a:rPr lang="en-US" dirty="0" err="1" smtClean="0"/>
              <a:t>Danying</a:t>
            </a:r>
            <a:r>
              <a:rPr lang="en-US" dirty="0" smtClean="0"/>
              <a:t> Li | Michael Manning | </a:t>
            </a:r>
            <a:r>
              <a:rPr lang="en-US" dirty="0" err="1" smtClean="0"/>
              <a:t>Kudzi</a:t>
            </a:r>
            <a:r>
              <a:rPr lang="en-US" dirty="0" smtClean="0"/>
              <a:t> </a:t>
            </a:r>
            <a:r>
              <a:rPr lang="en-US" dirty="0" err="1" smtClean="0"/>
              <a:t>Mugomba</a:t>
            </a:r>
            <a:r>
              <a:rPr lang="en-US" dirty="0" smtClean="0"/>
              <a:t> | </a:t>
            </a:r>
            <a:r>
              <a:rPr lang="en-US" dirty="0" err="1" smtClean="0"/>
              <a:t>Nadeem</a:t>
            </a:r>
            <a:r>
              <a:rPr lang="en-US" dirty="0" smtClean="0"/>
              <a:t> Omar</a:t>
            </a:r>
            <a:endParaRPr lang="en-US" dirty="0"/>
          </a:p>
        </p:txBody>
      </p:sp>
      <p:pic>
        <p:nvPicPr>
          <p:cNvPr id="8" name="Picture 7" descr="ppt_herman.jpg"/>
          <p:cNvPicPr>
            <a:picLocks noChangeAspect="1"/>
          </p:cNvPicPr>
          <p:nvPr/>
        </p:nvPicPr>
        <p:blipFill>
          <a:blip r:embed="rId3"/>
          <a:stretch>
            <a:fillRect/>
          </a:stretch>
        </p:blipFill>
        <p:spPr>
          <a:xfrm>
            <a:off x="304800" y="2107566"/>
            <a:ext cx="8458199" cy="40646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Search on Product Concepts</a:t>
            </a:r>
            <a:endParaRPr lang="en-US" dirty="0"/>
          </a:p>
        </p:txBody>
      </p:sp>
      <p:sp>
        <p:nvSpPr>
          <p:cNvPr id="3" name="Content Placeholder 2"/>
          <p:cNvSpPr>
            <a:spLocks noGrp="1"/>
          </p:cNvSpPr>
          <p:nvPr>
            <p:ph idx="1"/>
          </p:nvPr>
        </p:nvSpPr>
        <p:spPr>
          <a:xfrm>
            <a:off x="304801" y="2133600"/>
            <a:ext cx="8553450" cy="3992563"/>
          </a:xfrm>
        </p:spPr>
        <p:txBody>
          <a:bodyPr>
            <a:normAutofit fontScale="85000" lnSpcReduction="20000"/>
          </a:bodyPr>
          <a:lstStyle/>
          <a:p>
            <a:r>
              <a:rPr lang="en-US" sz="2200" dirty="0" smtClean="0"/>
              <a:t>Iterative Procedure</a:t>
            </a:r>
          </a:p>
          <a:p>
            <a:pPr lvl="1">
              <a:buFont typeface="Arial"/>
              <a:buChar char="•"/>
            </a:pPr>
            <a:r>
              <a:rPr lang="en-US" sz="1800" dirty="0" smtClean="0"/>
              <a:t>1) …Generate product concept ideas based on identified user needs</a:t>
            </a:r>
          </a:p>
          <a:p>
            <a:pPr lvl="1">
              <a:buFont typeface="Arial"/>
              <a:buChar char="•"/>
            </a:pPr>
            <a:r>
              <a:rPr lang="en-US" sz="1800" b="1" dirty="0" smtClean="0"/>
              <a:t>2) Conduct patent search and product search</a:t>
            </a:r>
          </a:p>
          <a:p>
            <a:pPr lvl="2">
              <a:buFont typeface="Arial"/>
              <a:buChar char="•"/>
            </a:pPr>
            <a:r>
              <a:rPr lang="en-US" sz="1800" dirty="0" smtClean="0">
                <a:solidFill>
                  <a:prstClr val="black"/>
                </a:solidFill>
              </a:rPr>
              <a:t>(</a:t>
            </a:r>
            <a:r>
              <a:rPr lang="en-US" sz="1800" dirty="0" smtClean="0"/>
              <a:t>via www.USPTO.gov and </a:t>
            </a:r>
            <a:r>
              <a:rPr lang="en-US" sz="1800" dirty="0" smtClean="0">
                <a:hlinkClick r:id="rId3"/>
              </a:rPr>
              <a:t>www.ibm.com/ibm/licensing/</a:t>
            </a:r>
            <a:endParaRPr lang="en-US" sz="1800" dirty="0" smtClean="0"/>
          </a:p>
          <a:p>
            <a:pPr lvl="2">
              <a:buFont typeface="Arial"/>
              <a:buChar char="•"/>
            </a:pPr>
            <a:r>
              <a:rPr lang="en-US" sz="1800" dirty="0" smtClean="0"/>
              <a:t>(via search engines such as Google)</a:t>
            </a:r>
          </a:p>
          <a:p>
            <a:pPr lvl="1">
              <a:buFont typeface="Arial"/>
              <a:buChar char="•"/>
            </a:pPr>
            <a:r>
              <a:rPr lang="en-US" sz="1800" dirty="0" smtClean="0"/>
              <a:t>3) Keep unique product concepts and throw out product concepts that were found to have patent protection and/or are already on the market.</a:t>
            </a:r>
          </a:p>
          <a:p>
            <a:pPr lvl="2">
              <a:buFont typeface="Arial"/>
              <a:buChar char="•"/>
            </a:pPr>
            <a:r>
              <a:rPr lang="en-US" sz="1800" i="1" dirty="0" smtClean="0"/>
              <a:t>Examples</a:t>
            </a:r>
            <a:r>
              <a:rPr lang="en-US" sz="1400" i="1" dirty="0" smtClean="0"/>
              <a:t>:  USB powered task light and wireless power charging hub</a:t>
            </a:r>
          </a:p>
          <a:p>
            <a:pPr lvl="1">
              <a:buFont typeface="Arial"/>
              <a:buChar char="•"/>
            </a:pPr>
            <a:r>
              <a:rPr lang="en-US" sz="1800" dirty="0" smtClean="0">
                <a:solidFill>
                  <a:prstClr val="black"/>
                </a:solidFill>
              </a:rPr>
              <a:t>4) Repeat from Step 1</a:t>
            </a:r>
          </a:p>
          <a:p>
            <a:pPr lvl="1">
              <a:buFont typeface="Arial"/>
              <a:buChar char="•"/>
            </a:pPr>
            <a:r>
              <a:rPr lang="en-US" sz="1800" dirty="0" smtClean="0">
                <a:solidFill>
                  <a:prstClr val="black"/>
                </a:solidFill>
              </a:rPr>
              <a:t>5) Stop when all generated product concepts are deemed unique and/or offer significant improvement over current products on the market.</a:t>
            </a:r>
          </a:p>
          <a:p>
            <a:pPr lvl="1">
              <a:buFont typeface="Arial"/>
              <a:buChar char="•"/>
            </a:pPr>
            <a:r>
              <a:rPr lang="en-US" sz="1800" dirty="0" smtClean="0">
                <a:solidFill>
                  <a:prstClr val="black"/>
                </a:solidFill>
              </a:rPr>
              <a:t>6) Move on to concept testing…</a:t>
            </a:r>
          </a:p>
          <a:p>
            <a:pPr lvl="0"/>
            <a:r>
              <a:rPr lang="en-US" sz="2200" dirty="0" smtClean="0">
                <a:solidFill>
                  <a:prstClr val="black"/>
                </a:solidFill>
              </a:rPr>
              <a:t>Following this iterative procedure, our final 10 product concepts were found to be unique. </a:t>
            </a:r>
          </a:p>
          <a:p>
            <a:pPr lvl="1">
              <a:buNone/>
            </a:pPr>
            <a:endParaRPr lang="en-US" sz="1800" dirty="0" smtClean="0">
              <a:solidFill>
                <a:prstClr val="black"/>
              </a:solidFill>
            </a:endParaRPr>
          </a:p>
          <a:p>
            <a:pPr lvl="2">
              <a:buNone/>
            </a:pPr>
            <a:endParaRPr lang="en-US" sz="1400" i="1" dirty="0" smtClean="0"/>
          </a:p>
          <a:p>
            <a:pPr lvl="1">
              <a:buNone/>
            </a:pPr>
            <a:endParaRPr lang="en-US" sz="1800" i="1" dirty="0" smtClean="0"/>
          </a:p>
          <a:p>
            <a:pPr>
              <a:buNone/>
            </a:pPr>
            <a:endParaRPr lang="en-US" sz="2200" i="1" dirty="0" smtClean="0"/>
          </a:p>
          <a:p>
            <a:endParaRPr lang="en-US" sz="2200" i="1"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Test</a:t>
            </a:r>
            <a:endParaRPr lang="en-US" dirty="0"/>
          </a:p>
        </p:txBody>
      </p:sp>
      <p:graphicFrame>
        <p:nvGraphicFramePr>
          <p:cNvPr id="49155" name="Object 3"/>
          <p:cNvGraphicFramePr>
            <a:graphicFrameLocks noChangeAspect="1"/>
          </p:cNvGraphicFramePr>
          <p:nvPr/>
        </p:nvGraphicFramePr>
        <p:xfrm>
          <a:off x="1301750" y="2057400"/>
          <a:ext cx="6540500" cy="4267200"/>
        </p:xfrm>
        <a:graphic>
          <a:graphicData uri="http://schemas.openxmlformats.org/presentationml/2006/ole">
            <p:oleObj spid="_x0000_s49165" name="Document" r:id="rId4" imgW="0" imgH="0" progId="Word.Document.12">
              <p:link updateAutomatic="1"/>
            </p:oleObj>
          </a:graphicData>
        </a:graphic>
      </p:graphicFrame>
      <p:graphicFrame>
        <p:nvGraphicFramePr>
          <p:cNvPr id="7"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1481480"/>
              </p:ext>
            </p:extLst>
          </p:nvPr>
        </p:nvGraphicFramePr>
        <p:xfrm>
          <a:off x="945051" y="1902204"/>
          <a:ext cx="7284549" cy="4445846"/>
        </p:xfrm>
        <a:graphic>
          <a:graphicData uri="http://schemas.openxmlformats.org/drawingml/2006/table">
            <a:tbl>
              <a:tblPr firstRow="1" bandRow="1">
                <a:tableStyleId>{F5AB1C69-6EDB-4FF4-983F-18BD219EF322}</a:tableStyleId>
              </a:tblPr>
              <a:tblGrid>
                <a:gridCol w="2394133"/>
                <a:gridCol w="868035"/>
                <a:gridCol w="809521"/>
                <a:gridCol w="1053996"/>
                <a:gridCol w="801013"/>
                <a:gridCol w="1357851"/>
              </a:tblGrid>
              <a:tr h="372790">
                <a:tc>
                  <a:txBody>
                    <a:bodyPr/>
                    <a:lstStyle/>
                    <a:p>
                      <a:endParaRPr lang="en-US" dirty="0" smtClean="0"/>
                    </a:p>
                  </a:txBody>
                  <a:tcPr/>
                </a:tc>
                <a:tc>
                  <a:txBody>
                    <a:bodyPr/>
                    <a:lstStyle/>
                    <a:p>
                      <a:pPr algn="l"/>
                      <a:r>
                        <a:rPr lang="en-US" sz="1700" b="1" dirty="0" smtClean="0"/>
                        <a:t>Each 25%</a:t>
                      </a:r>
                      <a:endParaRPr lang="en-US" sz="1700" b="1" dirty="0"/>
                    </a:p>
                  </a:txBody>
                  <a:tcPr/>
                </a:tc>
                <a:tc>
                  <a:txBody>
                    <a:bodyPr/>
                    <a:lstStyle/>
                    <a:p>
                      <a:pPr algn="l"/>
                      <a:r>
                        <a:rPr lang="en-US" sz="1700" b="1" dirty="0" smtClean="0"/>
                        <a:t>Like 40%</a:t>
                      </a:r>
                      <a:endParaRPr lang="en-US" sz="1700" b="1" dirty="0"/>
                    </a:p>
                  </a:txBody>
                  <a:tcPr/>
                </a:tc>
                <a:tc>
                  <a:txBody>
                    <a:bodyPr/>
                    <a:lstStyle/>
                    <a:p>
                      <a:pPr algn="l"/>
                      <a:r>
                        <a:rPr lang="en-US" sz="1700" b="1" dirty="0" smtClean="0"/>
                        <a:t>Unique 40%</a:t>
                      </a:r>
                      <a:endParaRPr lang="en-US" sz="1700" b="1" dirty="0"/>
                    </a:p>
                  </a:txBody>
                  <a:tcPr/>
                </a:tc>
                <a:tc>
                  <a:txBody>
                    <a:bodyPr/>
                    <a:lstStyle/>
                    <a:p>
                      <a:pPr algn="l"/>
                      <a:r>
                        <a:rPr lang="en-US" sz="1700" b="1" dirty="0" smtClean="0"/>
                        <a:t>Buy 40%</a:t>
                      </a:r>
                      <a:endParaRPr lang="en-US" sz="1700" b="1" dirty="0"/>
                    </a:p>
                  </a:txBody>
                  <a:tcPr/>
                </a:tc>
                <a:tc>
                  <a:txBody>
                    <a:bodyPr/>
                    <a:lstStyle/>
                    <a:p>
                      <a:pPr algn="l"/>
                      <a:r>
                        <a:rPr lang="en-US" sz="1700" b="1" dirty="0" smtClean="0"/>
                        <a:t>CADWO</a:t>
                      </a:r>
                      <a:r>
                        <a:rPr lang="en-US" sz="1700" b="1" baseline="0" dirty="0" smtClean="0"/>
                        <a:t> </a:t>
                      </a:r>
                    </a:p>
                    <a:p>
                      <a:pPr algn="l"/>
                      <a:r>
                        <a:rPr lang="en-US" sz="1700" b="1" baseline="0" dirty="0" smtClean="0"/>
                        <a:t>40%</a:t>
                      </a:r>
                      <a:endParaRPr lang="en-US" sz="1700" b="1" dirty="0"/>
                    </a:p>
                  </a:txBody>
                  <a:tcPr/>
                </a:tc>
              </a:tr>
              <a:tr h="403907">
                <a:tc>
                  <a:txBody>
                    <a:bodyPr/>
                    <a:lstStyle/>
                    <a:p>
                      <a:r>
                        <a:rPr lang="en-US" sz="1400" dirty="0" smtClean="0"/>
                        <a:t>Conference Table w/ rail system</a:t>
                      </a:r>
                    </a:p>
                  </a:txBody>
                  <a:tcPr/>
                </a:tc>
                <a:tc>
                  <a:txBody>
                    <a:bodyPr/>
                    <a:lstStyle/>
                    <a:p>
                      <a:r>
                        <a:rPr lang="en-US" sz="1400" dirty="0" smtClean="0"/>
                        <a:t>57</a:t>
                      </a:r>
                    </a:p>
                  </a:txBody>
                  <a:tcPr/>
                </a:tc>
                <a:tc>
                  <a:txBody>
                    <a:bodyPr/>
                    <a:lstStyle/>
                    <a:p>
                      <a:r>
                        <a:rPr lang="en-US" sz="1400" dirty="0" smtClean="0"/>
                        <a:t>61.6</a:t>
                      </a:r>
                      <a:endParaRPr lang="en-US" sz="1400" dirty="0"/>
                    </a:p>
                  </a:txBody>
                  <a:tcPr/>
                </a:tc>
                <a:tc>
                  <a:txBody>
                    <a:bodyPr/>
                    <a:lstStyle/>
                    <a:p>
                      <a:r>
                        <a:rPr lang="en-US" sz="1400" dirty="0" smtClean="0"/>
                        <a:t>58.2</a:t>
                      </a:r>
                      <a:endParaRPr lang="en-US" sz="1400" dirty="0"/>
                    </a:p>
                  </a:txBody>
                  <a:tcPr/>
                </a:tc>
                <a:tc>
                  <a:txBody>
                    <a:bodyPr/>
                    <a:lstStyle/>
                    <a:p>
                      <a:r>
                        <a:rPr lang="en-US" sz="1400" dirty="0" smtClean="0"/>
                        <a:t>57.8</a:t>
                      </a:r>
                      <a:endParaRPr lang="en-US" sz="1400" dirty="0"/>
                    </a:p>
                  </a:txBody>
                  <a:tcPr/>
                </a:tc>
                <a:tc>
                  <a:txBody>
                    <a:bodyPr/>
                    <a:lstStyle/>
                    <a:p>
                      <a:r>
                        <a:rPr lang="en-US" sz="1400" dirty="0" smtClean="0"/>
                        <a:t>50.4</a:t>
                      </a:r>
                      <a:endParaRPr lang="en-US" sz="1400" dirty="0"/>
                    </a:p>
                  </a:txBody>
                  <a:tcPr/>
                </a:tc>
              </a:tr>
              <a:tr h="351061">
                <a:tc>
                  <a:txBody>
                    <a:bodyPr/>
                    <a:lstStyle/>
                    <a:p>
                      <a:r>
                        <a:rPr lang="en-US" sz="1400" dirty="0" smtClean="0"/>
                        <a:t>SMART Partition</a:t>
                      </a:r>
                      <a:endParaRPr lang="en-US" sz="1400" dirty="0"/>
                    </a:p>
                  </a:txBody>
                  <a:tcPr/>
                </a:tc>
                <a:tc>
                  <a:txBody>
                    <a:bodyPr/>
                    <a:lstStyle/>
                    <a:p>
                      <a:r>
                        <a:rPr lang="en-US" sz="1400" dirty="0" smtClean="0"/>
                        <a:t>60.25</a:t>
                      </a:r>
                      <a:endParaRPr lang="en-US" sz="1400" dirty="0"/>
                    </a:p>
                  </a:txBody>
                  <a:tcPr/>
                </a:tc>
                <a:tc>
                  <a:txBody>
                    <a:bodyPr/>
                    <a:lstStyle/>
                    <a:p>
                      <a:r>
                        <a:rPr lang="en-US" sz="1400" dirty="0" smtClean="0"/>
                        <a:t>64.2</a:t>
                      </a:r>
                      <a:endParaRPr lang="en-US" sz="1400" dirty="0"/>
                    </a:p>
                  </a:txBody>
                  <a:tcPr/>
                </a:tc>
                <a:tc>
                  <a:txBody>
                    <a:bodyPr/>
                    <a:lstStyle/>
                    <a:p>
                      <a:r>
                        <a:rPr lang="en-US" sz="1400" dirty="0" smtClean="0"/>
                        <a:t>63.4</a:t>
                      </a:r>
                      <a:endParaRPr lang="en-US" sz="1400" dirty="0"/>
                    </a:p>
                  </a:txBody>
                  <a:tcPr/>
                </a:tc>
                <a:tc>
                  <a:txBody>
                    <a:bodyPr/>
                    <a:lstStyle/>
                    <a:p>
                      <a:r>
                        <a:rPr lang="en-US" sz="1400" dirty="0" smtClean="0"/>
                        <a:t>60.6</a:t>
                      </a:r>
                      <a:endParaRPr lang="en-US" sz="1400" dirty="0"/>
                    </a:p>
                  </a:txBody>
                  <a:tcPr/>
                </a:tc>
                <a:tc>
                  <a:txBody>
                    <a:bodyPr/>
                    <a:lstStyle/>
                    <a:p>
                      <a:r>
                        <a:rPr lang="en-US" sz="1400" dirty="0" smtClean="0"/>
                        <a:t>52.8</a:t>
                      </a:r>
                      <a:endParaRPr lang="en-US" sz="1400" dirty="0"/>
                    </a:p>
                  </a:txBody>
                  <a:tcPr/>
                </a:tc>
              </a:tr>
              <a:tr h="403907">
                <a:tc>
                  <a:txBody>
                    <a:bodyPr/>
                    <a:lstStyle/>
                    <a:p>
                      <a:r>
                        <a:rPr lang="en-US" sz="1400" dirty="0" smtClean="0"/>
                        <a:t>SMART File Cabinet</a:t>
                      </a:r>
                      <a:endParaRPr lang="en-US" sz="1400" dirty="0"/>
                    </a:p>
                  </a:txBody>
                  <a:tcPr/>
                </a:tc>
                <a:tc>
                  <a:txBody>
                    <a:bodyPr/>
                    <a:lstStyle/>
                    <a:p>
                      <a:r>
                        <a:rPr lang="en-US" sz="1400" dirty="0" smtClean="0"/>
                        <a:t>64.25</a:t>
                      </a:r>
                      <a:endParaRPr lang="en-US" sz="1400" dirty="0"/>
                    </a:p>
                  </a:txBody>
                  <a:tcPr/>
                </a:tc>
                <a:tc>
                  <a:txBody>
                    <a:bodyPr/>
                    <a:lstStyle/>
                    <a:p>
                      <a:r>
                        <a:rPr lang="en-US" sz="1400" dirty="0" smtClean="0"/>
                        <a:t>66.4</a:t>
                      </a:r>
                      <a:endParaRPr lang="en-US" sz="1400" dirty="0"/>
                    </a:p>
                  </a:txBody>
                  <a:tcPr/>
                </a:tc>
                <a:tc>
                  <a:txBody>
                    <a:bodyPr/>
                    <a:lstStyle/>
                    <a:p>
                      <a:r>
                        <a:rPr lang="en-US" sz="1400" dirty="0" smtClean="0"/>
                        <a:t>68.6</a:t>
                      </a:r>
                      <a:endParaRPr lang="en-US" sz="1400" dirty="0"/>
                    </a:p>
                  </a:txBody>
                  <a:tcPr/>
                </a:tc>
                <a:tc>
                  <a:txBody>
                    <a:bodyPr/>
                    <a:lstStyle/>
                    <a:p>
                      <a:r>
                        <a:rPr lang="en-US" sz="1400" dirty="0" smtClean="0"/>
                        <a:t>64.4</a:t>
                      </a:r>
                      <a:endParaRPr lang="en-US" sz="1400" dirty="0"/>
                    </a:p>
                  </a:txBody>
                  <a:tcPr/>
                </a:tc>
                <a:tc>
                  <a:txBody>
                    <a:bodyPr/>
                    <a:lstStyle/>
                    <a:p>
                      <a:r>
                        <a:rPr lang="en-US" sz="1400" dirty="0" smtClean="0"/>
                        <a:t>57.6</a:t>
                      </a:r>
                      <a:endParaRPr lang="en-US" sz="1400" dirty="0"/>
                    </a:p>
                  </a:txBody>
                  <a:tcPr/>
                </a:tc>
              </a:tr>
              <a:tr h="403907">
                <a:tc>
                  <a:txBody>
                    <a:bodyPr/>
                    <a:lstStyle/>
                    <a:p>
                      <a:r>
                        <a:rPr lang="en-US" sz="1400" dirty="0" smtClean="0"/>
                        <a:t>LED Wall Mount Light</a:t>
                      </a:r>
                      <a:endParaRPr lang="en-US" sz="1400" dirty="0"/>
                    </a:p>
                  </a:txBody>
                  <a:tcPr/>
                </a:tc>
                <a:tc>
                  <a:txBody>
                    <a:bodyPr/>
                    <a:lstStyle/>
                    <a:p>
                      <a:r>
                        <a:rPr lang="en-US" sz="1400" dirty="0" smtClean="0"/>
                        <a:t>59.25</a:t>
                      </a:r>
                      <a:endParaRPr lang="en-US" sz="1400" dirty="0"/>
                    </a:p>
                  </a:txBody>
                  <a:tcPr/>
                </a:tc>
                <a:tc>
                  <a:txBody>
                    <a:bodyPr/>
                    <a:lstStyle/>
                    <a:p>
                      <a:r>
                        <a:rPr lang="en-US" sz="1400" dirty="0" smtClean="0"/>
                        <a:t>60.2</a:t>
                      </a:r>
                      <a:endParaRPr lang="en-US" sz="1400" dirty="0"/>
                    </a:p>
                  </a:txBody>
                  <a:tcPr/>
                </a:tc>
                <a:tc>
                  <a:txBody>
                    <a:bodyPr/>
                    <a:lstStyle/>
                    <a:p>
                      <a:r>
                        <a:rPr lang="en-US" sz="1400" dirty="0" smtClean="0"/>
                        <a:t>63.8</a:t>
                      </a:r>
                      <a:endParaRPr lang="en-US" sz="1400" dirty="0"/>
                    </a:p>
                  </a:txBody>
                  <a:tcPr/>
                </a:tc>
                <a:tc>
                  <a:txBody>
                    <a:bodyPr/>
                    <a:lstStyle/>
                    <a:p>
                      <a:r>
                        <a:rPr lang="en-US" sz="1400" dirty="0" smtClean="0"/>
                        <a:t>60</a:t>
                      </a:r>
                      <a:endParaRPr lang="en-US" sz="1400" dirty="0"/>
                    </a:p>
                  </a:txBody>
                  <a:tcPr/>
                </a:tc>
                <a:tc>
                  <a:txBody>
                    <a:bodyPr/>
                    <a:lstStyle/>
                    <a:p>
                      <a:r>
                        <a:rPr lang="en-US" sz="1400" dirty="0" smtClean="0"/>
                        <a:t>53</a:t>
                      </a:r>
                    </a:p>
                  </a:txBody>
                  <a:tcPr/>
                </a:tc>
              </a:tr>
              <a:tr h="351061">
                <a:tc>
                  <a:txBody>
                    <a:bodyPr/>
                    <a:lstStyle/>
                    <a:p>
                      <a:r>
                        <a:rPr lang="en-US" sz="1500" b="1" dirty="0" smtClean="0"/>
                        <a:t>Mess Manager</a:t>
                      </a:r>
                      <a:endParaRPr lang="en-US" sz="1500" b="1" dirty="0"/>
                    </a:p>
                  </a:txBody>
                  <a:tcPr>
                    <a:solidFill>
                      <a:srgbClr val="FFC000"/>
                    </a:solidFill>
                  </a:tcPr>
                </a:tc>
                <a:tc>
                  <a:txBody>
                    <a:bodyPr/>
                    <a:lstStyle/>
                    <a:p>
                      <a:r>
                        <a:rPr lang="en-US" sz="1500" b="1" dirty="0" smtClean="0"/>
                        <a:t>65.75</a:t>
                      </a:r>
                      <a:endParaRPr lang="en-US" sz="1500" b="1" dirty="0"/>
                    </a:p>
                  </a:txBody>
                  <a:tcPr>
                    <a:solidFill>
                      <a:srgbClr val="FFC000"/>
                    </a:solidFill>
                  </a:tcPr>
                </a:tc>
                <a:tc>
                  <a:txBody>
                    <a:bodyPr/>
                    <a:lstStyle/>
                    <a:p>
                      <a:r>
                        <a:rPr lang="en-US" sz="1500" b="1" dirty="0" smtClean="0"/>
                        <a:t>68.4</a:t>
                      </a:r>
                      <a:endParaRPr lang="en-US" sz="1500" b="1" dirty="0"/>
                    </a:p>
                  </a:txBody>
                  <a:tcPr>
                    <a:solidFill>
                      <a:srgbClr val="FFC000"/>
                    </a:solidFill>
                  </a:tcPr>
                </a:tc>
                <a:tc>
                  <a:txBody>
                    <a:bodyPr/>
                    <a:lstStyle/>
                    <a:p>
                      <a:r>
                        <a:rPr lang="en-US" sz="1500" b="1" dirty="0" smtClean="0"/>
                        <a:t>69.6</a:t>
                      </a:r>
                      <a:endParaRPr lang="en-US" sz="1500" b="1" dirty="0"/>
                    </a:p>
                  </a:txBody>
                  <a:tcPr>
                    <a:solidFill>
                      <a:srgbClr val="FFC000"/>
                    </a:solidFill>
                  </a:tcPr>
                </a:tc>
                <a:tc>
                  <a:txBody>
                    <a:bodyPr/>
                    <a:lstStyle/>
                    <a:p>
                      <a:r>
                        <a:rPr lang="en-US" sz="1500" b="1" dirty="0" smtClean="0"/>
                        <a:t>65.8</a:t>
                      </a:r>
                      <a:endParaRPr lang="en-US" sz="1500" b="1" dirty="0"/>
                    </a:p>
                  </a:txBody>
                  <a:tcPr>
                    <a:solidFill>
                      <a:srgbClr val="FFC000"/>
                    </a:solidFill>
                  </a:tcPr>
                </a:tc>
                <a:tc>
                  <a:txBody>
                    <a:bodyPr/>
                    <a:lstStyle/>
                    <a:p>
                      <a:r>
                        <a:rPr lang="en-US" sz="1500" b="1" dirty="0" smtClean="0"/>
                        <a:t>59.2</a:t>
                      </a:r>
                      <a:endParaRPr lang="en-US" sz="1500" b="1" dirty="0"/>
                    </a:p>
                  </a:txBody>
                  <a:tcPr>
                    <a:solidFill>
                      <a:srgbClr val="FFC000"/>
                    </a:solidFill>
                  </a:tcPr>
                </a:tc>
              </a:tr>
              <a:tr h="351061">
                <a:tc>
                  <a:txBody>
                    <a:bodyPr/>
                    <a:lstStyle/>
                    <a:p>
                      <a:r>
                        <a:rPr lang="en-US" sz="1400" dirty="0" smtClean="0"/>
                        <a:t>Task</a:t>
                      </a:r>
                      <a:r>
                        <a:rPr lang="en-US" sz="1400" baseline="0" dirty="0" smtClean="0"/>
                        <a:t> Light</a:t>
                      </a:r>
                      <a:endParaRPr lang="en-US" sz="1400" dirty="0"/>
                    </a:p>
                  </a:txBody>
                  <a:tcPr/>
                </a:tc>
                <a:tc>
                  <a:txBody>
                    <a:bodyPr/>
                    <a:lstStyle/>
                    <a:p>
                      <a:r>
                        <a:rPr lang="en-US" sz="1400" dirty="0" smtClean="0"/>
                        <a:t>56.25</a:t>
                      </a:r>
                      <a:endParaRPr lang="en-US" sz="1400" dirty="0"/>
                    </a:p>
                  </a:txBody>
                  <a:tcPr/>
                </a:tc>
                <a:tc>
                  <a:txBody>
                    <a:bodyPr/>
                    <a:lstStyle/>
                    <a:p>
                      <a:r>
                        <a:rPr lang="en-US" sz="1400" dirty="0" smtClean="0"/>
                        <a:t>60.2</a:t>
                      </a:r>
                      <a:endParaRPr lang="en-US" sz="1400" dirty="0"/>
                    </a:p>
                  </a:txBody>
                  <a:tcPr/>
                </a:tc>
                <a:tc>
                  <a:txBody>
                    <a:bodyPr/>
                    <a:lstStyle/>
                    <a:p>
                      <a:r>
                        <a:rPr lang="en-US" sz="1400" dirty="0" smtClean="0"/>
                        <a:t>57</a:t>
                      </a:r>
                      <a:endParaRPr lang="en-US" sz="1400" dirty="0"/>
                    </a:p>
                  </a:txBody>
                  <a:tcPr/>
                </a:tc>
                <a:tc>
                  <a:txBody>
                    <a:bodyPr/>
                    <a:lstStyle/>
                    <a:p>
                      <a:r>
                        <a:rPr lang="en-US" sz="1400" dirty="0" smtClean="0"/>
                        <a:t>58.4</a:t>
                      </a:r>
                      <a:endParaRPr lang="en-US" sz="1400" dirty="0"/>
                    </a:p>
                  </a:txBody>
                  <a:tcPr/>
                </a:tc>
                <a:tc>
                  <a:txBody>
                    <a:bodyPr/>
                    <a:lstStyle/>
                    <a:p>
                      <a:r>
                        <a:rPr lang="en-US" sz="1400" dirty="0" smtClean="0"/>
                        <a:t>49.4</a:t>
                      </a:r>
                      <a:endParaRPr lang="en-US" sz="1400" dirty="0"/>
                    </a:p>
                  </a:txBody>
                  <a:tcPr/>
                </a:tc>
              </a:tr>
              <a:tr h="403907">
                <a:tc>
                  <a:txBody>
                    <a:bodyPr/>
                    <a:lstStyle/>
                    <a:p>
                      <a:r>
                        <a:rPr lang="en-US" sz="1400" dirty="0" smtClean="0"/>
                        <a:t>Rubber</a:t>
                      </a:r>
                      <a:r>
                        <a:rPr lang="en-US" sz="1400" baseline="0" dirty="0" smtClean="0"/>
                        <a:t> Chair Wheels</a:t>
                      </a:r>
                      <a:endParaRPr lang="en-US" sz="1400" dirty="0"/>
                    </a:p>
                  </a:txBody>
                  <a:tcPr/>
                </a:tc>
                <a:tc>
                  <a:txBody>
                    <a:bodyPr/>
                    <a:lstStyle/>
                    <a:p>
                      <a:r>
                        <a:rPr lang="en-US" sz="1400" dirty="0" smtClean="0"/>
                        <a:t>49.75</a:t>
                      </a:r>
                      <a:endParaRPr lang="en-US" sz="1400" dirty="0"/>
                    </a:p>
                  </a:txBody>
                  <a:tcPr/>
                </a:tc>
                <a:tc>
                  <a:txBody>
                    <a:bodyPr/>
                    <a:lstStyle/>
                    <a:p>
                      <a:r>
                        <a:rPr lang="en-US" sz="1400" dirty="0" smtClean="0"/>
                        <a:t>52.6</a:t>
                      </a:r>
                      <a:endParaRPr lang="en-US" sz="1400" dirty="0"/>
                    </a:p>
                  </a:txBody>
                  <a:tcPr/>
                </a:tc>
                <a:tc>
                  <a:txBody>
                    <a:bodyPr/>
                    <a:lstStyle/>
                    <a:p>
                      <a:r>
                        <a:rPr lang="en-US" sz="1400" dirty="0" smtClean="0"/>
                        <a:t>52.6</a:t>
                      </a:r>
                      <a:endParaRPr lang="en-US" sz="1400" dirty="0"/>
                    </a:p>
                  </a:txBody>
                  <a:tcPr/>
                </a:tc>
                <a:tc>
                  <a:txBody>
                    <a:bodyPr/>
                    <a:lstStyle/>
                    <a:p>
                      <a:r>
                        <a:rPr lang="en-US" sz="1400" dirty="0" smtClean="0"/>
                        <a:t>50.8</a:t>
                      </a:r>
                      <a:endParaRPr lang="en-US" sz="1400" dirty="0"/>
                    </a:p>
                  </a:txBody>
                  <a:tcPr/>
                </a:tc>
                <a:tc>
                  <a:txBody>
                    <a:bodyPr/>
                    <a:lstStyle/>
                    <a:p>
                      <a:r>
                        <a:rPr lang="en-US" sz="1400" dirty="0" smtClean="0"/>
                        <a:t>43</a:t>
                      </a:r>
                      <a:endParaRPr lang="en-US" sz="1400" dirty="0"/>
                    </a:p>
                  </a:txBody>
                  <a:tcPr/>
                </a:tc>
              </a:tr>
              <a:tr h="351061">
                <a:tc>
                  <a:txBody>
                    <a:bodyPr/>
                    <a:lstStyle/>
                    <a:p>
                      <a:r>
                        <a:rPr lang="en-US" sz="1400" dirty="0" smtClean="0"/>
                        <a:t>Idea Couch</a:t>
                      </a:r>
                      <a:endParaRPr lang="en-US" sz="1400" dirty="0"/>
                    </a:p>
                  </a:txBody>
                  <a:tcPr/>
                </a:tc>
                <a:tc>
                  <a:txBody>
                    <a:bodyPr/>
                    <a:lstStyle/>
                    <a:p>
                      <a:r>
                        <a:rPr lang="en-US" sz="1400" dirty="0" smtClean="0"/>
                        <a:t>49.25</a:t>
                      </a:r>
                      <a:endParaRPr lang="en-US" sz="1400" dirty="0"/>
                    </a:p>
                  </a:txBody>
                  <a:tcPr/>
                </a:tc>
                <a:tc>
                  <a:txBody>
                    <a:bodyPr/>
                    <a:lstStyle/>
                    <a:p>
                      <a:r>
                        <a:rPr lang="en-US" sz="1400" dirty="0" smtClean="0"/>
                        <a:t>53</a:t>
                      </a:r>
                      <a:endParaRPr lang="en-US" sz="1400" dirty="0"/>
                    </a:p>
                  </a:txBody>
                  <a:tcPr/>
                </a:tc>
                <a:tc>
                  <a:txBody>
                    <a:bodyPr/>
                    <a:lstStyle/>
                    <a:p>
                      <a:r>
                        <a:rPr lang="en-US" sz="1400" dirty="0" smtClean="0"/>
                        <a:t>51.8</a:t>
                      </a:r>
                      <a:endParaRPr lang="en-US" sz="1400" dirty="0"/>
                    </a:p>
                  </a:txBody>
                  <a:tcPr/>
                </a:tc>
                <a:tc>
                  <a:txBody>
                    <a:bodyPr/>
                    <a:lstStyle/>
                    <a:p>
                      <a:r>
                        <a:rPr lang="en-US" sz="1400" dirty="0" smtClean="0"/>
                        <a:t>49.4</a:t>
                      </a:r>
                      <a:endParaRPr lang="en-US" sz="1400" dirty="0"/>
                    </a:p>
                  </a:txBody>
                  <a:tcPr/>
                </a:tc>
                <a:tc>
                  <a:txBody>
                    <a:bodyPr/>
                    <a:lstStyle/>
                    <a:p>
                      <a:r>
                        <a:rPr lang="en-US" sz="1400" dirty="0" smtClean="0"/>
                        <a:t>42.8</a:t>
                      </a:r>
                      <a:endParaRPr lang="en-US" sz="1400" dirty="0"/>
                    </a:p>
                  </a:txBody>
                  <a:tcPr/>
                </a:tc>
              </a:tr>
              <a:tr h="351061">
                <a:tc>
                  <a:txBody>
                    <a:bodyPr/>
                    <a:lstStyle/>
                    <a:p>
                      <a:r>
                        <a:rPr lang="en-US" sz="1400" dirty="0" smtClean="0"/>
                        <a:t>Privacy</a:t>
                      </a:r>
                      <a:r>
                        <a:rPr lang="en-US" sz="1400" baseline="0" dirty="0" smtClean="0"/>
                        <a:t> </a:t>
                      </a:r>
                      <a:r>
                        <a:rPr lang="en-US" sz="1400" dirty="0" smtClean="0"/>
                        <a:t>Speaker</a:t>
                      </a:r>
                      <a:endParaRPr lang="en-US" sz="1400" dirty="0"/>
                    </a:p>
                  </a:txBody>
                  <a:tcPr/>
                </a:tc>
                <a:tc>
                  <a:txBody>
                    <a:bodyPr/>
                    <a:lstStyle/>
                    <a:p>
                      <a:r>
                        <a:rPr lang="en-US" sz="1400" dirty="0" smtClean="0"/>
                        <a:t>60.25</a:t>
                      </a:r>
                      <a:endParaRPr lang="en-US" sz="1400" dirty="0"/>
                    </a:p>
                  </a:txBody>
                  <a:tcPr/>
                </a:tc>
                <a:tc>
                  <a:txBody>
                    <a:bodyPr/>
                    <a:lstStyle/>
                    <a:p>
                      <a:r>
                        <a:rPr lang="en-US" sz="1400" dirty="0" smtClean="0"/>
                        <a:t>63.6</a:t>
                      </a:r>
                      <a:endParaRPr lang="en-US" sz="1400" dirty="0"/>
                    </a:p>
                  </a:txBody>
                  <a:tcPr/>
                </a:tc>
                <a:tc>
                  <a:txBody>
                    <a:bodyPr/>
                    <a:lstStyle/>
                    <a:p>
                      <a:r>
                        <a:rPr lang="en-US" sz="1400" dirty="0" smtClean="0"/>
                        <a:t>64.4</a:t>
                      </a:r>
                      <a:endParaRPr lang="en-US" sz="1400" dirty="0"/>
                    </a:p>
                  </a:txBody>
                  <a:tcPr/>
                </a:tc>
                <a:tc>
                  <a:txBody>
                    <a:bodyPr/>
                    <a:lstStyle/>
                    <a:p>
                      <a:r>
                        <a:rPr lang="en-US" sz="1400" dirty="0" smtClean="0"/>
                        <a:t>60.6</a:t>
                      </a:r>
                      <a:endParaRPr lang="en-US" sz="1400" dirty="0"/>
                    </a:p>
                  </a:txBody>
                  <a:tcPr/>
                </a:tc>
                <a:tc>
                  <a:txBody>
                    <a:bodyPr/>
                    <a:lstStyle/>
                    <a:p>
                      <a:r>
                        <a:rPr lang="en-US" sz="1400" dirty="0" smtClean="0"/>
                        <a:t>53.4</a:t>
                      </a:r>
                      <a:endParaRPr lang="en-US" sz="1400" dirty="0"/>
                    </a:p>
                  </a:txBody>
                  <a:tcPr/>
                </a:tc>
              </a:tr>
              <a:tr h="351061">
                <a:tc>
                  <a:txBody>
                    <a:bodyPr/>
                    <a:lstStyle/>
                    <a:p>
                      <a:r>
                        <a:rPr lang="en-US" sz="1400" dirty="0" smtClean="0"/>
                        <a:t>Dry Erase</a:t>
                      </a:r>
                      <a:endParaRPr lang="en-US" sz="1400" dirty="0"/>
                    </a:p>
                  </a:txBody>
                  <a:tcPr/>
                </a:tc>
                <a:tc>
                  <a:txBody>
                    <a:bodyPr/>
                    <a:lstStyle/>
                    <a:p>
                      <a:r>
                        <a:rPr lang="en-US" sz="1400" dirty="0" smtClean="0"/>
                        <a:t>56.75</a:t>
                      </a:r>
                      <a:endParaRPr lang="en-US" sz="1400" dirty="0"/>
                    </a:p>
                  </a:txBody>
                  <a:tcPr/>
                </a:tc>
                <a:tc>
                  <a:txBody>
                    <a:bodyPr/>
                    <a:lstStyle/>
                    <a:p>
                      <a:r>
                        <a:rPr lang="en-US" sz="1400" dirty="0" smtClean="0"/>
                        <a:t>61</a:t>
                      </a:r>
                      <a:endParaRPr lang="en-US" sz="1400" dirty="0"/>
                    </a:p>
                  </a:txBody>
                  <a:tcPr/>
                </a:tc>
                <a:tc>
                  <a:txBody>
                    <a:bodyPr/>
                    <a:lstStyle/>
                    <a:p>
                      <a:r>
                        <a:rPr lang="en-US" sz="1400" dirty="0" smtClean="0"/>
                        <a:t>60.8</a:t>
                      </a:r>
                      <a:endParaRPr lang="en-US" sz="1400" dirty="0"/>
                    </a:p>
                  </a:txBody>
                  <a:tcPr/>
                </a:tc>
                <a:tc>
                  <a:txBody>
                    <a:bodyPr/>
                    <a:lstStyle/>
                    <a:p>
                      <a:r>
                        <a:rPr lang="en-US" sz="1400" dirty="0" smtClean="0"/>
                        <a:t>57.2</a:t>
                      </a:r>
                      <a:endParaRPr lang="en-US" sz="1400" dirty="0"/>
                    </a:p>
                  </a:txBody>
                  <a:tcPr/>
                </a:tc>
                <a:tc>
                  <a:txBody>
                    <a:bodyPr/>
                    <a:lstStyle/>
                    <a:p>
                      <a:r>
                        <a:rPr lang="en-US" sz="1400" dirty="0" smtClean="0"/>
                        <a:t>48</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ailsystem_document_design.jpg"/>
          <p:cNvPicPr>
            <a:picLocks noChangeAspect="1"/>
          </p:cNvPicPr>
          <p:nvPr/>
        </p:nvPicPr>
        <p:blipFill>
          <a:blip r:embed="rId3"/>
          <a:stretch>
            <a:fillRect/>
          </a:stretch>
        </p:blipFill>
        <p:spPr>
          <a:xfrm>
            <a:off x="4419600" y="1905000"/>
            <a:ext cx="4572000" cy="2743200"/>
          </a:xfrm>
          <a:prstGeom prst="rect">
            <a:avLst/>
          </a:prstGeom>
        </p:spPr>
      </p:pic>
      <p:pic>
        <p:nvPicPr>
          <p:cNvPr id="6" name="Picture 5" descr="cascadingfile.jpg"/>
          <p:cNvPicPr>
            <a:picLocks noChangeAspect="1"/>
          </p:cNvPicPr>
          <p:nvPr/>
        </p:nvPicPr>
        <p:blipFill>
          <a:blip r:embed="rId4"/>
          <a:stretch>
            <a:fillRect/>
          </a:stretch>
        </p:blipFill>
        <p:spPr>
          <a:xfrm>
            <a:off x="2362200" y="4114800"/>
            <a:ext cx="4572000" cy="2743200"/>
          </a:xfrm>
          <a:prstGeom prst="rect">
            <a:avLst/>
          </a:prstGeom>
        </p:spPr>
      </p:pic>
      <p:sp>
        <p:nvSpPr>
          <p:cNvPr id="2" name="Title 1"/>
          <p:cNvSpPr>
            <a:spLocks noGrp="1"/>
          </p:cNvSpPr>
          <p:nvPr>
            <p:ph type="title"/>
          </p:nvPr>
        </p:nvSpPr>
        <p:spPr/>
        <p:txBody>
          <a:bodyPr/>
          <a:lstStyle/>
          <a:p>
            <a:r>
              <a:rPr lang="en-US" dirty="0" smtClean="0"/>
              <a:t>Potential Product Designs</a:t>
            </a:r>
            <a:endParaRPr lang="en-US" dirty="0"/>
          </a:p>
        </p:txBody>
      </p:sp>
      <p:pic>
        <p:nvPicPr>
          <p:cNvPr id="4" name="Picture 3" descr="small mess manager.png"/>
          <p:cNvPicPr>
            <a:picLocks noChangeAspect="1"/>
          </p:cNvPicPr>
          <p:nvPr/>
        </p:nvPicPr>
        <p:blipFill>
          <a:blip r:embed="rId5"/>
          <a:stretch>
            <a:fillRect/>
          </a:stretch>
        </p:blipFill>
        <p:spPr>
          <a:xfrm>
            <a:off x="140453" y="1835002"/>
            <a:ext cx="3669547" cy="31879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Test</a:t>
            </a:r>
            <a:endParaRPr lang="en-US" dirty="0"/>
          </a:p>
        </p:txBody>
      </p:sp>
      <p:sp>
        <p:nvSpPr>
          <p:cNvPr id="3" name="Content Placeholder 2"/>
          <p:cNvSpPr>
            <a:spLocks noGrp="1"/>
          </p:cNvSpPr>
          <p:nvPr>
            <p:ph idx="1"/>
          </p:nvPr>
        </p:nvSpPr>
        <p:spPr>
          <a:xfrm>
            <a:off x="304801" y="1981200"/>
            <a:ext cx="8553450" cy="4495800"/>
          </a:xfrm>
        </p:spPr>
        <p:txBody>
          <a:bodyPr>
            <a:normAutofit fontScale="70000" lnSpcReduction="20000"/>
          </a:bodyPr>
          <a:lstStyle/>
          <a:p>
            <a:r>
              <a:rPr lang="en-US" dirty="0" smtClean="0"/>
              <a:t>Six Attributes Tested</a:t>
            </a:r>
          </a:p>
          <a:p>
            <a:pPr lvl="1">
              <a:buFont typeface="Arial"/>
              <a:buChar char="•"/>
            </a:pPr>
            <a:r>
              <a:rPr lang="en-US" dirty="0" smtClean="0"/>
              <a:t>Document Visibility</a:t>
            </a:r>
          </a:p>
          <a:p>
            <a:pPr lvl="1">
              <a:buFont typeface="Arial"/>
              <a:buChar char="•"/>
            </a:pPr>
            <a:r>
              <a:rPr lang="en-US" dirty="0" smtClean="0"/>
              <a:t>Capacity</a:t>
            </a:r>
          </a:p>
          <a:p>
            <a:pPr lvl="1">
              <a:buFont typeface="Arial"/>
              <a:buChar char="•"/>
            </a:pPr>
            <a:r>
              <a:rPr lang="en-US" dirty="0" smtClean="0"/>
              <a:t>Location on desk</a:t>
            </a:r>
          </a:p>
          <a:p>
            <a:pPr lvl="1">
              <a:buFont typeface="Arial"/>
              <a:buChar char="•"/>
            </a:pPr>
            <a:r>
              <a:rPr lang="en-US" dirty="0" smtClean="0"/>
              <a:t>Aesthetic</a:t>
            </a:r>
          </a:p>
          <a:p>
            <a:pPr lvl="1">
              <a:buFont typeface="Arial"/>
              <a:buChar char="•"/>
            </a:pPr>
            <a:r>
              <a:rPr lang="en-US" dirty="0" smtClean="0"/>
              <a:t>Price</a:t>
            </a:r>
          </a:p>
          <a:p>
            <a:pPr lvl="1">
              <a:buFont typeface="Arial"/>
              <a:buChar char="•"/>
            </a:pPr>
            <a:r>
              <a:rPr lang="en-US" dirty="0" smtClean="0"/>
              <a:t>Functionality</a:t>
            </a:r>
          </a:p>
          <a:p>
            <a:r>
              <a:rPr lang="en-US" dirty="0" smtClean="0"/>
              <a:t>64% of respondents value functionality most</a:t>
            </a:r>
          </a:p>
          <a:p>
            <a:r>
              <a:rPr lang="en-US" dirty="0" smtClean="0"/>
              <a:t>Prefer that product be easy to self install</a:t>
            </a:r>
          </a:p>
          <a:p>
            <a:pPr lvl="1">
              <a:buFont typeface="Arial"/>
              <a:buChar char="•"/>
            </a:pPr>
            <a:r>
              <a:rPr lang="en-US" dirty="0" smtClean="0"/>
              <a:t>Design for assembly</a:t>
            </a:r>
          </a:p>
          <a:p>
            <a:r>
              <a:rPr lang="en-US" dirty="0" smtClean="0"/>
              <a:t>Prefer that it hold more than papers</a:t>
            </a:r>
          </a:p>
          <a:p>
            <a:pPr lvl="1">
              <a:buFont typeface="Arial"/>
              <a:buChar char="•"/>
            </a:pPr>
            <a:r>
              <a:rPr lang="en-US" dirty="0" smtClean="0"/>
              <a:t>Notebooks</a:t>
            </a:r>
          </a:p>
          <a:p>
            <a:pPr lvl="1">
              <a:buFont typeface="Arial"/>
              <a:buChar char="•"/>
            </a:pPr>
            <a:r>
              <a:rPr lang="en-US" dirty="0" smtClean="0"/>
              <a:t>Laptop</a:t>
            </a:r>
          </a:p>
          <a:p>
            <a:pPr lvl="1">
              <a:buFont typeface="Arial"/>
              <a:buChar char="•"/>
            </a:pPr>
            <a:r>
              <a:rPr lang="en-US" dirty="0" smtClean="0"/>
              <a:t>Binders</a:t>
            </a:r>
          </a:p>
          <a:p>
            <a:endParaRPr lang="en-US" dirty="0" smtClean="0"/>
          </a:p>
          <a:p>
            <a:pPr>
              <a:buNone/>
            </a:pPr>
            <a:endParaRPr lang="en-US" dirty="0"/>
          </a:p>
        </p:txBody>
      </p:sp>
      <p:pic>
        <p:nvPicPr>
          <p:cNvPr id="4" name="Picture 3" descr="hm.jpg"/>
          <p:cNvPicPr>
            <a:picLocks noChangeAspect="1"/>
          </p:cNvPicPr>
          <p:nvPr/>
        </p:nvPicPr>
        <p:blipFill>
          <a:blip r:embed="rId3"/>
          <a:stretch>
            <a:fillRect/>
          </a:stretch>
        </p:blipFill>
        <p:spPr>
          <a:xfrm>
            <a:off x="5257800" y="1752600"/>
            <a:ext cx="3962400" cy="4953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Market Potential</a:t>
            </a:r>
            <a:endParaRPr lang="en-US" dirty="0"/>
          </a:p>
        </p:txBody>
      </p:sp>
      <p:sp>
        <p:nvSpPr>
          <p:cNvPr id="3" name="Content Placeholder 2"/>
          <p:cNvSpPr>
            <a:spLocks noGrp="1"/>
          </p:cNvSpPr>
          <p:nvPr>
            <p:ph idx="1"/>
          </p:nvPr>
        </p:nvSpPr>
        <p:spPr>
          <a:xfrm>
            <a:off x="228600" y="1905000"/>
            <a:ext cx="8686800" cy="5562600"/>
          </a:xfrm>
        </p:spPr>
        <p:txBody>
          <a:bodyPr>
            <a:normAutofit/>
          </a:bodyPr>
          <a:lstStyle/>
          <a:p>
            <a:r>
              <a:rPr lang="en-US" b="1" dirty="0" smtClean="0"/>
              <a:t>Chain Ratio Method</a:t>
            </a:r>
          </a:p>
          <a:p>
            <a:pPr>
              <a:lnSpc>
                <a:spcPct val="80000"/>
              </a:lnSpc>
            </a:pPr>
            <a:r>
              <a:rPr lang="en-US" sz="2400" b="1" dirty="0" smtClean="0"/>
              <a:t>Mess Manager:  Directed at office workers who prefer better organization of papers and office supplies at desk:</a:t>
            </a:r>
            <a:endParaRPr lang="en-US" sz="1800" b="1" dirty="0" smtClean="0"/>
          </a:p>
          <a:p>
            <a:pPr>
              <a:lnSpc>
                <a:spcPct val="80000"/>
              </a:lnSpc>
              <a:buFont typeface="Arial"/>
              <a:buChar char="•"/>
            </a:pPr>
            <a:r>
              <a:rPr lang="en-US" sz="1200" b="1" dirty="0" smtClean="0"/>
              <a:t>$10,000,000,000       Approximate Amount of Office Furniture sales (averaged over past five years)</a:t>
            </a:r>
            <a:br>
              <a:rPr lang="en-US" sz="1200" b="1" dirty="0" smtClean="0"/>
            </a:br>
            <a:r>
              <a:rPr lang="en-US" sz="1200" b="1" dirty="0" smtClean="0"/>
              <a:t>	</a:t>
            </a:r>
            <a:r>
              <a:rPr lang="en-US" sz="1200" b="1" u="sng" dirty="0" smtClean="0"/>
              <a:t>* .30</a:t>
            </a:r>
            <a:r>
              <a:rPr lang="en-US" sz="1200" b="1" dirty="0" smtClean="0"/>
              <a:t>	Proportion of office furniture that includes tables, desks, and filing cabinets</a:t>
            </a:r>
            <a:br>
              <a:rPr lang="en-US" sz="1200" b="1" dirty="0" smtClean="0"/>
            </a:br>
            <a:r>
              <a:rPr lang="en-US" sz="1200" b="1" dirty="0" smtClean="0"/>
              <a:t>$3,000,000,000</a:t>
            </a:r>
            <a:br>
              <a:rPr lang="en-US" sz="1200" b="1" dirty="0" smtClean="0"/>
            </a:br>
            <a:r>
              <a:rPr lang="en-US" sz="1200" b="1" dirty="0" smtClean="0"/>
              <a:t>	</a:t>
            </a:r>
            <a:r>
              <a:rPr lang="en-US" sz="1200" b="1" u="sng" dirty="0" smtClean="0"/>
              <a:t>* .70</a:t>
            </a:r>
            <a:r>
              <a:rPr lang="en-US" sz="1200" b="1" dirty="0" smtClean="0"/>
              <a:t>	Proportion of office workers that still use paper (as opposed to purely electronic) – 70% from survey</a:t>
            </a:r>
            <a:br>
              <a:rPr lang="en-US" sz="1200" b="1" dirty="0" smtClean="0"/>
            </a:br>
            <a:r>
              <a:rPr lang="en-US" sz="1200" b="1" dirty="0" smtClean="0"/>
              <a:t>$2,100,000,000</a:t>
            </a:r>
            <a:br>
              <a:rPr lang="en-US" sz="1200" b="1" dirty="0" smtClean="0"/>
            </a:br>
            <a:r>
              <a:rPr lang="en-US" sz="1200" b="1" dirty="0" smtClean="0"/>
              <a:t>	</a:t>
            </a:r>
            <a:r>
              <a:rPr lang="en-US" sz="1200" b="1" u="sng" dirty="0" smtClean="0"/>
              <a:t>* .75</a:t>
            </a:r>
            <a:r>
              <a:rPr lang="en-US" sz="1200" b="1" dirty="0" smtClean="0"/>
              <a:t>	Proportion of office workers that want better organization at desk – 75 % from survey</a:t>
            </a:r>
            <a:br>
              <a:rPr lang="en-US" sz="1200" b="1" dirty="0" smtClean="0"/>
            </a:br>
            <a:r>
              <a:rPr lang="en-US" sz="1200" b="1" dirty="0" smtClean="0"/>
              <a:t>$1,575,000,000         Industry Potential Sales (Market Potential)</a:t>
            </a:r>
            <a:br>
              <a:rPr lang="en-US" sz="1200" b="1" dirty="0" smtClean="0"/>
            </a:br>
            <a:r>
              <a:rPr lang="en-US" sz="1200" b="1" dirty="0" smtClean="0"/>
              <a:t>	</a:t>
            </a:r>
            <a:r>
              <a:rPr lang="en-US" sz="1200" b="1" u="sng" dirty="0" smtClean="0"/>
              <a:t>* .005</a:t>
            </a:r>
            <a:r>
              <a:rPr lang="en-US" sz="1200" b="1" dirty="0" smtClean="0"/>
              <a:t>	Estimated Long Run share for Mess Manager </a:t>
            </a:r>
            <a:br>
              <a:rPr lang="en-US" sz="1200" b="1" dirty="0" smtClean="0"/>
            </a:br>
            <a:r>
              <a:rPr lang="en-US" sz="1200" b="1" dirty="0" smtClean="0"/>
              <a:t>$7,875,000 </a:t>
            </a:r>
            <a:endParaRPr lang="en-US" sz="1200" dirty="0" smtClean="0"/>
          </a:p>
          <a:p>
            <a:pPr lvl="0">
              <a:lnSpc>
                <a:spcPct val="80000"/>
              </a:lnSpc>
            </a:pPr>
            <a:r>
              <a:rPr lang="en-US" sz="2400" b="1" dirty="0" smtClean="0">
                <a:solidFill>
                  <a:prstClr val="black"/>
                </a:solidFill>
              </a:rPr>
              <a:t>Even based on a half of a percent market share for Herman Miller with this product, it is still forecasted to generate $7.875 million in sales!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Complications/Challenges	</a:t>
            </a:r>
            <a:endParaRPr lang="en-US" dirty="0"/>
          </a:p>
        </p:txBody>
      </p:sp>
      <p:sp>
        <p:nvSpPr>
          <p:cNvPr id="3" name="Content Placeholder 2"/>
          <p:cNvSpPr>
            <a:spLocks noGrp="1"/>
          </p:cNvSpPr>
          <p:nvPr>
            <p:ph idx="1"/>
          </p:nvPr>
        </p:nvSpPr>
        <p:spPr>
          <a:xfrm>
            <a:off x="304801" y="2133600"/>
            <a:ext cx="8553450" cy="3992563"/>
          </a:xfrm>
        </p:spPr>
        <p:txBody>
          <a:bodyPr>
            <a:normAutofit fontScale="77500" lnSpcReduction="20000"/>
          </a:bodyPr>
          <a:lstStyle/>
          <a:p>
            <a:r>
              <a:rPr lang="en-US" dirty="0" smtClean="0"/>
              <a:t>Safety</a:t>
            </a:r>
          </a:p>
          <a:p>
            <a:pPr lvl="1">
              <a:buFont typeface="Arial"/>
              <a:buChar char="•"/>
            </a:pPr>
            <a:r>
              <a:rPr lang="en-US" dirty="0" smtClean="0"/>
              <a:t>Reduce hazards</a:t>
            </a:r>
          </a:p>
          <a:p>
            <a:r>
              <a:rPr lang="en-US" dirty="0" smtClean="0"/>
              <a:t>Marketing</a:t>
            </a:r>
          </a:p>
          <a:p>
            <a:pPr lvl="1">
              <a:buFont typeface="Arial"/>
              <a:buChar char="•"/>
            </a:pPr>
            <a:r>
              <a:rPr lang="en-US" dirty="0" smtClean="0"/>
              <a:t>Distribution channel</a:t>
            </a:r>
          </a:p>
          <a:p>
            <a:pPr lvl="1">
              <a:buFont typeface="Arial"/>
              <a:buChar char="•"/>
            </a:pPr>
            <a:r>
              <a:rPr lang="en-US" dirty="0" smtClean="0"/>
              <a:t>Consistency with company values</a:t>
            </a:r>
          </a:p>
          <a:p>
            <a:r>
              <a:rPr lang="en-US" dirty="0" smtClean="0"/>
              <a:t>Ability to access documents</a:t>
            </a:r>
          </a:p>
          <a:p>
            <a:pPr lvl="1">
              <a:buFont typeface="Arial"/>
              <a:buChar char="•"/>
            </a:pPr>
            <a:r>
              <a:rPr lang="en-US" dirty="0" smtClean="0"/>
              <a:t>Paper jams</a:t>
            </a:r>
            <a:endParaRPr lang="en-US" dirty="0"/>
          </a:p>
          <a:p>
            <a:r>
              <a:rPr lang="en-US" dirty="0" smtClean="0"/>
              <a:t>Product Disposal</a:t>
            </a:r>
          </a:p>
          <a:p>
            <a:r>
              <a:rPr lang="en-US" dirty="0" smtClean="0"/>
              <a:t>Substitute products</a:t>
            </a:r>
          </a:p>
          <a:p>
            <a:r>
              <a:rPr lang="en-US" dirty="0" smtClean="0"/>
              <a:t>Users going paperless</a:t>
            </a:r>
            <a:endParaRPr lang="en-US" dirty="0"/>
          </a:p>
        </p:txBody>
      </p:sp>
      <p:pic>
        <p:nvPicPr>
          <p:cNvPr id="4" name="Picture 3"/>
          <p:cNvPicPr>
            <a:picLocks noChangeAspect="1"/>
          </p:cNvPicPr>
          <p:nvPr/>
        </p:nvPicPr>
        <p:blipFill>
          <a:blip r:embed="rId3"/>
          <a:stretch>
            <a:fillRect/>
          </a:stretch>
        </p:blipFill>
        <p:spPr>
          <a:xfrm>
            <a:off x="5181600" y="1905000"/>
            <a:ext cx="6210300" cy="47498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1178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Operational Considerations</a:t>
            </a:r>
            <a:endParaRPr lang="en-US" dirty="0"/>
          </a:p>
        </p:txBody>
      </p:sp>
      <p:sp>
        <p:nvSpPr>
          <p:cNvPr id="3" name="Content Placeholder 2"/>
          <p:cNvSpPr>
            <a:spLocks noGrp="1"/>
          </p:cNvSpPr>
          <p:nvPr>
            <p:ph idx="1"/>
          </p:nvPr>
        </p:nvSpPr>
        <p:spPr>
          <a:xfrm>
            <a:off x="304801" y="2133600"/>
            <a:ext cx="8553450" cy="3992563"/>
          </a:xfrm>
        </p:spPr>
        <p:txBody>
          <a:bodyPr>
            <a:normAutofit/>
          </a:bodyPr>
          <a:lstStyle/>
          <a:p>
            <a:r>
              <a:rPr lang="en-US" dirty="0" smtClean="0"/>
              <a:t>Flow Shop Production = Feasible</a:t>
            </a:r>
          </a:p>
          <a:p>
            <a:pPr lvl="1">
              <a:buFont typeface="Arial"/>
              <a:buChar char="•"/>
            </a:pPr>
            <a:r>
              <a:rPr lang="en-US" dirty="0" smtClean="0"/>
              <a:t>Technological Complexity = Low</a:t>
            </a:r>
          </a:p>
          <a:p>
            <a:r>
              <a:rPr lang="en-US" dirty="0" smtClean="0"/>
              <a:t>Material Selection determines skills, workers, and equipment needed</a:t>
            </a:r>
          </a:p>
          <a:p>
            <a:r>
              <a:rPr lang="en-US" dirty="0" smtClean="0"/>
              <a:t>Additional Considerations:</a:t>
            </a:r>
          </a:p>
          <a:p>
            <a:pPr lvl="1">
              <a:buFont typeface="Arial"/>
              <a:buChar char="•"/>
            </a:pPr>
            <a:r>
              <a:rPr lang="en-US" dirty="0" smtClean="0"/>
              <a:t>Tradeoff between Aesthetics and Functionality</a:t>
            </a:r>
          </a:p>
          <a:p>
            <a:pPr lvl="1">
              <a:buFont typeface="Arial"/>
              <a:buChar char="•"/>
            </a:pPr>
            <a:r>
              <a:rPr lang="en-US" dirty="0" smtClean="0"/>
              <a:t> Components to Outsource vs. Make In-House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1" y="2133600"/>
            <a:ext cx="8553450" cy="3992563"/>
          </a:xfrm>
        </p:spPr>
        <p:txBody>
          <a:bodyPr>
            <a:normAutofit/>
          </a:bodyPr>
          <a:lstStyle/>
          <a:p>
            <a:r>
              <a:rPr lang="en-US" dirty="0" smtClean="0"/>
              <a:t>Through in depth surveys, interviews and data analysis it is clear that the ‘Mess Manager’ will be our product.</a:t>
            </a:r>
          </a:p>
          <a:p>
            <a:r>
              <a:rPr lang="en-US" dirty="0" smtClean="0"/>
              <a:t>Going Forward</a:t>
            </a:r>
          </a:p>
          <a:p>
            <a:pPr lvl="1">
              <a:buFont typeface="Arial"/>
              <a:buChar char="•"/>
            </a:pPr>
            <a:r>
              <a:rPr lang="en-US" dirty="0" smtClean="0"/>
              <a:t>Conduct more attribute testing to determine best product design</a:t>
            </a:r>
          </a:p>
          <a:p>
            <a:pPr lvl="1">
              <a:buFont typeface="Arial"/>
              <a:buChar char="•"/>
            </a:pPr>
            <a:r>
              <a:rPr lang="en-US" dirty="0" smtClean="0"/>
              <a:t>Design prototypes or mock-ups for user critique</a:t>
            </a:r>
          </a:p>
          <a:p>
            <a:pPr lvl="1">
              <a:buFont typeface="Arial"/>
              <a:buChar char="•"/>
            </a:pPr>
            <a:r>
              <a:rPr lang="en-US" dirty="0" smtClean="0"/>
              <a:t>Establish a flow-shop process and procedure for our product</a:t>
            </a:r>
          </a:p>
          <a:p>
            <a:pPr lvl="1">
              <a:buFont typeface="Arial"/>
              <a:buChar cha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p:cNvPicPr>
            <a:picLocks noChangeAspect="1"/>
          </p:cNvPicPr>
          <p:nvPr/>
        </p:nvPicPr>
        <p:blipFill>
          <a:blip r:embed="rId2"/>
          <a:stretch>
            <a:fillRect/>
          </a:stretch>
        </p:blipFill>
        <p:spPr>
          <a:xfrm>
            <a:off x="3505200" y="2209800"/>
            <a:ext cx="2090094" cy="4038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nference_table.jpg"/>
          <p:cNvPicPr>
            <a:picLocks noChangeAspect="1"/>
          </p:cNvPicPr>
          <p:nvPr/>
        </p:nvPicPr>
        <p:blipFill>
          <a:blip r:embed="rId3"/>
          <a:stretch>
            <a:fillRect/>
          </a:stretch>
        </p:blipFill>
        <p:spPr>
          <a:xfrm>
            <a:off x="1117600" y="1823720"/>
            <a:ext cx="7112000" cy="4196080"/>
          </a:xfrm>
          <a:prstGeom prst="rect">
            <a:avLst/>
          </a:prstGeom>
        </p:spPr>
      </p:pic>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Moveable outlets allow users to sit wherever they like</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lvl="0" algn="ctr" defTabSz="889000">
                <a:lnSpc>
                  <a:spcPct val="90000"/>
                </a:lnSpc>
                <a:spcBef>
                  <a:spcPct val="0"/>
                </a:spcBef>
                <a:spcAft>
                  <a:spcPct val="35000"/>
                </a:spcAft>
              </a:pPr>
              <a:r>
                <a:rPr lang="en-US" sz="2800" b="1" kern="1200" dirty="0" smtClean="0"/>
                <a:t>1. Conference table with rail system</a:t>
              </a:r>
              <a:endParaRPr lang="en-US" sz="2800" kern="1200" dirty="0"/>
            </a:p>
          </p:txBody>
        </p:sp>
      </p:grpSp>
      <p:pic>
        <p:nvPicPr>
          <p:cNvPr id="14" name="Picture 13"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04801" y="2133600"/>
            <a:ext cx="8553450" cy="3992563"/>
          </a:xfrm>
        </p:spPr>
        <p:txBody>
          <a:bodyPr>
            <a:normAutofit/>
          </a:bodyPr>
          <a:lstStyle/>
          <a:p>
            <a:pPr marL="457200">
              <a:lnSpc>
                <a:spcPct val="50000"/>
              </a:lnSpc>
            </a:pPr>
            <a:r>
              <a:rPr lang="en-US" dirty="0" smtClean="0"/>
              <a:t>Company Background</a:t>
            </a:r>
          </a:p>
          <a:p>
            <a:pPr marL="457200">
              <a:lnSpc>
                <a:spcPct val="50000"/>
              </a:lnSpc>
            </a:pPr>
            <a:r>
              <a:rPr lang="en-US" dirty="0" smtClean="0"/>
              <a:t>Industry and Market Analysis</a:t>
            </a:r>
          </a:p>
          <a:p>
            <a:pPr marL="457200">
              <a:lnSpc>
                <a:spcPct val="50000"/>
              </a:lnSpc>
            </a:pPr>
            <a:r>
              <a:rPr lang="en-US" dirty="0" smtClean="0"/>
              <a:t>Customer Needs Research</a:t>
            </a:r>
          </a:p>
          <a:p>
            <a:pPr marL="457200">
              <a:lnSpc>
                <a:spcPct val="50000"/>
              </a:lnSpc>
            </a:pPr>
            <a:r>
              <a:rPr lang="en-US" dirty="0" smtClean="0"/>
              <a:t>10 Product Concepts</a:t>
            </a:r>
          </a:p>
          <a:p>
            <a:pPr marL="457200">
              <a:lnSpc>
                <a:spcPct val="50000"/>
              </a:lnSpc>
            </a:pPr>
            <a:r>
              <a:rPr lang="en-US" dirty="0" smtClean="0"/>
              <a:t>Existing Patent Search</a:t>
            </a:r>
          </a:p>
          <a:p>
            <a:pPr marL="457200">
              <a:lnSpc>
                <a:spcPct val="50000"/>
              </a:lnSpc>
            </a:pPr>
            <a:r>
              <a:rPr lang="en-US" dirty="0" smtClean="0"/>
              <a:t>Concept Test</a:t>
            </a:r>
          </a:p>
          <a:p>
            <a:pPr marL="457200">
              <a:lnSpc>
                <a:spcPct val="50000"/>
              </a:lnSpc>
            </a:pPr>
            <a:r>
              <a:rPr lang="en-US" dirty="0" smtClean="0"/>
              <a:t>Attribute Test</a:t>
            </a:r>
          </a:p>
          <a:p>
            <a:pPr marL="457200">
              <a:lnSpc>
                <a:spcPct val="50000"/>
              </a:lnSpc>
            </a:pPr>
            <a:r>
              <a:rPr lang="en-US" dirty="0" smtClean="0"/>
              <a:t>Potential Complications</a:t>
            </a:r>
          </a:p>
          <a:p>
            <a:pPr marL="457200">
              <a:lnSpc>
                <a:spcPct val="50000"/>
              </a:lnSpc>
            </a:pPr>
            <a:r>
              <a:rPr lang="en-US" dirty="0" smtClean="0"/>
              <a:t>Early Operational Challenges</a:t>
            </a:r>
          </a:p>
          <a:p>
            <a:endParaRPr lang="en-US" dirty="0" smtClean="0"/>
          </a:p>
          <a:p>
            <a:endParaRPr lang="en-US" dirty="0" smtClean="0"/>
          </a:p>
          <a:p>
            <a:endParaRPr lang="en-US" dirty="0" smtClean="0"/>
          </a:p>
          <a:p>
            <a:endParaRPr lang="en-US" dirty="0"/>
          </a:p>
        </p:txBody>
      </p:sp>
      <p:pic>
        <p:nvPicPr>
          <p:cNvPr id="5" name="Picture 4" descr="DE_AER_P_20001221_540_L.jpg"/>
          <p:cNvPicPr>
            <a:picLocks noChangeAspect="1"/>
          </p:cNvPicPr>
          <p:nvPr/>
        </p:nvPicPr>
        <p:blipFill>
          <a:blip r:embed="rId3"/>
          <a:stretch>
            <a:fillRect/>
          </a:stretch>
        </p:blipFill>
        <p:spPr>
          <a:xfrm>
            <a:off x="5486400" y="1905000"/>
            <a:ext cx="5803827" cy="4495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Portable Interactive Partition for meetings on the fly </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algn="ctr" defTabSz="889000">
                <a:lnSpc>
                  <a:spcPct val="90000"/>
                </a:lnSpc>
                <a:spcBef>
                  <a:spcPct val="0"/>
                </a:spcBef>
                <a:spcAft>
                  <a:spcPct val="35000"/>
                </a:spcAft>
              </a:pPr>
              <a:endParaRPr lang="en-US" sz="2800" b="1" dirty="0" smtClean="0"/>
            </a:p>
            <a:p>
              <a:pPr algn="ctr" defTabSz="889000">
                <a:lnSpc>
                  <a:spcPct val="90000"/>
                </a:lnSpc>
                <a:spcBef>
                  <a:spcPct val="0"/>
                </a:spcBef>
                <a:spcAft>
                  <a:spcPct val="35000"/>
                </a:spcAft>
              </a:pPr>
              <a:r>
                <a:rPr lang="en-US" sz="2800" b="1" dirty="0" smtClean="0"/>
                <a:t>2. SMART partition</a:t>
              </a:r>
            </a:p>
            <a:p>
              <a:pPr lvl="0" algn="ctr" defTabSz="889000">
                <a:lnSpc>
                  <a:spcPct val="90000"/>
                </a:lnSpc>
                <a:spcBef>
                  <a:spcPct val="0"/>
                </a:spcBef>
                <a:spcAft>
                  <a:spcPct val="35000"/>
                </a:spcAft>
              </a:pPr>
              <a:endParaRPr lang="en-US" sz="2800" kern="1200" dirty="0"/>
            </a:p>
          </p:txBody>
        </p:sp>
      </p:grpSp>
      <p:pic>
        <p:nvPicPr>
          <p:cNvPr id="11" name="Picture 10" descr="SMART_Partition.jpg"/>
          <p:cNvPicPr>
            <a:picLocks noChangeAspect="1"/>
          </p:cNvPicPr>
          <p:nvPr/>
        </p:nvPicPr>
        <p:blipFill>
          <a:blip r:embed="rId3"/>
          <a:stretch>
            <a:fillRect/>
          </a:stretch>
        </p:blipFill>
        <p:spPr>
          <a:xfrm>
            <a:off x="2438400" y="1981199"/>
            <a:ext cx="4648200" cy="3839497"/>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Organizing with SMART information system</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algn="ctr" defTabSz="889000">
                <a:lnSpc>
                  <a:spcPct val="90000"/>
                </a:lnSpc>
                <a:spcBef>
                  <a:spcPct val="0"/>
                </a:spcBef>
                <a:spcAft>
                  <a:spcPct val="35000"/>
                </a:spcAft>
              </a:pPr>
              <a:endParaRPr lang="en-US" sz="2800" b="1" dirty="0" smtClean="0"/>
            </a:p>
            <a:p>
              <a:pPr algn="ctr" defTabSz="889000">
                <a:lnSpc>
                  <a:spcPct val="90000"/>
                </a:lnSpc>
                <a:spcBef>
                  <a:spcPct val="0"/>
                </a:spcBef>
                <a:spcAft>
                  <a:spcPct val="35000"/>
                </a:spcAft>
              </a:pPr>
              <a:r>
                <a:rPr lang="en-US" sz="2800" b="1" dirty="0" smtClean="0"/>
                <a:t>3. SMART file cabinet</a:t>
              </a:r>
            </a:p>
            <a:p>
              <a:pPr lvl="0" algn="ctr" defTabSz="889000">
                <a:lnSpc>
                  <a:spcPct val="90000"/>
                </a:lnSpc>
                <a:spcBef>
                  <a:spcPct val="0"/>
                </a:spcBef>
                <a:spcAft>
                  <a:spcPct val="35000"/>
                </a:spcAft>
              </a:pPr>
              <a:endParaRPr lang="en-US" sz="2800" kern="1200" dirty="0"/>
            </a:p>
          </p:txBody>
        </p:sp>
      </p:grpSp>
      <p:pic>
        <p:nvPicPr>
          <p:cNvPr id="11" name="Picture 10" descr="file_cabinet.jpg"/>
          <p:cNvPicPr>
            <a:picLocks noChangeAspect="1"/>
          </p:cNvPicPr>
          <p:nvPr/>
        </p:nvPicPr>
        <p:blipFill>
          <a:blip r:embed="rId3"/>
          <a:stretch>
            <a:fillRect/>
          </a:stretch>
        </p:blipFill>
        <p:spPr>
          <a:xfrm>
            <a:off x="1270000" y="1752600"/>
            <a:ext cx="7035800" cy="4211429"/>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Provide  </a:t>
            </a:r>
            <a:r>
              <a:rPr lang="en-US" sz="2000" dirty="0" err="1" smtClean="0">
                <a:solidFill>
                  <a:schemeClr val="bg1"/>
                </a:solidFill>
              </a:rPr>
              <a:t>psuedo</a:t>
            </a:r>
            <a:r>
              <a:rPr lang="en-US" sz="2000" dirty="0" smtClean="0">
                <a:solidFill>
                  <a:schemeClr val="bg1"/>
                </a:solidFill>
              </a:rPr>
              <a:t>-sunlight for offices without a window</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algn="ctr" defTabSz="889000">
                <a:lnSpc>
                  <a:spcPct val="90000"/>
                </a:lnSpc>
                <a:spcBef>
                  <a:spcPct val="0"/>
                </a:spcBef>
                <a:spcAft>
                  <a:spcPct val="35000"/>
                </a:spcAft>
              </a:pPr>
              <a:endParaRPr lang="en-US" sz="2800" b="1" dirty="0" smtClean="0"/>
            </a:p>
            <a:p>
              <a:pPr algn="ctr" defTabSz="889000">
                <a:lnSpc>
                  <a:spcPct val="90000"/>
                </a:lnSpc>
                <a:spcBef>
                  <a:spcPct val="0"/>
                </a:spcBef>
                <a:spcAft>
                  <a:spcPct val="35000"/>
                </a:spcAft>
              </a:pPr>
              <a:r>
                <a:rPr lang="en-US" sz="2800" b="1" dirty="0" smtClean="0"/>
                <a:t>4. LED wall mount light</a:t>
              </a:r>
            </a:p>
            <a:p>
              <a:pPr lvl="0" algn="ctr" defTabSz="889000">
                <a:lnSpc>
                  <a:spcPct val="90000"/>
                </a:lnSpc>
                <a:spcBef>
                  <a:spcPct val="0"/>
                </a:spcBef>
                <a:spcAft>
                  <a:spcPct val="35000"/>
                </a:spcAft>
              </a:pPr>
              <a:endParaRPr lang="en-US" sz="2800" kern="1200" dirty="0"/>
            </a:p>
          </p:txBody>
        </p:sp>
      </p:grpSp>
      <p:pic>
        <p:nvPicPr>
          <p:cNvPr id="11" name="Picture 10" descr="fake_window.jpg"/>
          <p:cNvPicPr>
            <a:picLocks noChangeAspect="1"/>
          </p:cNvPicPr>
          <p:nvPr/>
        </p:nvPicPr>
        <p:blipFill>
          <a:blip r:embed="rId3"/>
          <a:stretch>
            <a:fillRect/>
          </a:stretch>
        </p:blipFill>
        <p:spPr>
          <a:xfrm rot="5125691">
            <a:off x="2772161" y="1591839"/>
            <a:ext cx="3671457" cy="4572000"/>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Organizing files at fingertip</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algn="ctr" defTabSz="889000">
                <a:lnSpc>
                  <a:spcPct val="90000"/>
                </a:lnSpc>
                <a:spcBef>
                  <a:spcPct val="0"/>
                </a:spcBef>
                <a:spcAft>
                  <a:spcPct val="35000"/>
                </a:spcAft>
              </a:pPr>
              <a:endParaRPr lang="en-US" sz="2800" b="1" dirty="0" smtClean="0"/>
            </a:p>
            <a:p>
              <a:pPr algn="ctr" defTabSz="889000">
                <a:lnSpc>
                  <a:spcPct val="90000"/>
                </a:lnSpc>
                <a:spcBef>
                  <a:spcPct val="0"/>
                </a:spcBef>
                <a:spcAft>
                  <a:spcPct val="35000"/>
                </a:spcAft>
              </a:pPr>
              <a:r>
                <a:rPr lang="en-US" sz="2800" b="1" dirty="0" smtClean="0"/>
                <a:t>5. Mess manager</a:t>
              </a:r>
            </a:p>
            <a:p>
              <a:pPr lvl="0" algn="ctr" defTabSz="889000">
                <a:lnSpc>
                  <a:spcPct val="90000"/>
                </a:lnSpc>
                <a:spcBef>
                  <a:spcPct val="0"/>
                </a:spcBef>
                <a:spcAft>
                  <a:spcPct val="35000"/>
                </a:spcAft>
              </a:pPr>
              <a:endParaRPr lang="en-US" sz="2800" kern="1200" dirty="0"/>
            </a:p>
          </p:txBody>
        </p:sp>
      </p:grpSp>
      <p:pic>
        <p:nvPicPr>
          <p:cNvPr id="11" name="Picture 10" descr="mess manager.jpg"/>
          <p:cNvPicPr>
            <a:picLocks noChangeAspect="1"/>
          </p:cNvPicPr>
          <p:nvPr/>
        </p:nvPicPr>
        <p:blipFill>
          <a:blip r:embed="rId3"/>
          <a:srcRect l="20833" t="11445" b="27969"/>
          <a:stretch>
            <a:fillRect/>
          </a:stretch>
        </p:blipFill>
        <p:spPr>
          <a:xfrm>
            <a:off x="548986" y="1905000"/>
            <a:ext cx="8061614" cy="3733800"/>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Allows user to focus light better</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algn="ctr" defTabSz="889000">
                <a:lnSpc>
                  <a:spcPct val="90000"/>
                </a:lnSpc>
                <a:spcBef>
                  <a:spcPct val="0"/>
                </a:spcBef>
                <a:spcAft>
                  <a:spcPct val="35000"/>
                </a:spcAft>
              </a:pPr>
              <a:endParaRPr lang="en-US" sz="2800" b="1" dirty="0" smtClean="0"/>
            </a:p>
            <a:p>
              <a:pPr algn="ctr" defTabSz="889000">
                <a:lnSpc>
                  <a:spcPct val="90000"/>
                </a:lnSpc>
                <a:spcBef>
                  <a:spcPct val="0"/>
                </a:spcBef>
                <a:spcAft>
                  <a:spcPct val="35000"/>
                </a:spcAft>
              </a:pPr>
              <a:r>
                <a:rPr lang="en-US" sz="2800" b="1" dirty="0" smtClean="0"/>
                <a:t>6. Task light</a:t>
              </a:r>
            </a:p>
            <a:p>
              <a:pPr lvl="0" algn="ctr" defTabSz="889000">
                <a:lnSpc>
                  <a:spcPct val="90000"/>
                </a:lnSpc>
                <a:spcBef>
                  <a:spcPct val="0"/>
                </a:spcBef>
                <a:spcAft>
                  <a:spcPct val="35000"/>
                </a:spcAft>
              </a:pPr>
              <a:endParaRPr lang="en-US" sz="2800" kern="1200" dirty="0"/>
            </a:p>
          </p:txBody>
        </p:sp>
      </p:grpSp>
      <p:pic>
        <p:nvPicPr>
          <p:cNvPr id="11" name="Picture 10" descr="task light.png"/>
          <p:cNvPicPr>
            <a:picLocks noChangeAspect="1"/>
          </p:cNvPicPr>
          <p:nvPr/>
        </p:nvPicPr>
        <p:blipFill>
          <a:blip r:embed="rId3"/>
          <a:stretch>
            <a:fillRect/>
          </a:stretch>
        </p:blipFill>
        <p:spPr>
          <a:xfrm>
            <a:off x="2438400" y="1828800"/>
            <a:ext cx="4038600" cy="4038600"/>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Allows chair to roll on multiple surfaces</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lvl="0" algn="ctr" defTabSz="889000">
                <a:lnSpc>
                  <a:spcPct val="90000"/>
                </a:lnSpc>
                <a:spcBef>
                  <a:spcPct val="0"/>
                </a:spcBef>
                <a:spcAft>
                  <a:spcPct val="35000"/>
                </a:spcAft>
              </a:pPr>
              <a:endParaRPr lang="en-US" sz="2800" b="1" dirty="0" smtClean="0"/>
            </a:p>
            <a:p>
              <a:pPr lvl="0" algn="ctr" defTabSz="889000">
                <a:lnSpc>
                  <a:spcPct val="90000"/>
                </a:lnSpc>
                <a:spcBef>
                  <a:spcPct val="0"/>
                </a:spcBef>
                <a:spcAft>
                  <a:spcPct val="35000"/>
                </a:spcAft>
              </a:pPr>
              <a:r>
                <a:rPr lang="en-US" sz="2800" b="1" dirty="0" smtClean="0"/>
                <a:t>7. Rubber chair wheels</a:t>
              </a:r>
            </a:p>
            <a:p>
              <a:pPr lvl="0" algn="ctr" defTabSz="889000">
                <a:lnSpc>
                  <a:spcPct val="90000"/>
                </a:lnSpc>
                <a:spcBef>
                  <a:spcPct val="0"/>
                </a:spcBef>
                <a:spcAft>
                  <a:spcPct val="35000"/>
                </a:spcAft>
              </a:pPr>
              <a:endParaRPr lang="en-US" sz="2800" kern="1200" dirty="0"/>
            </a:p>
          </p:txBody>
        </p:sp>
      </p:grpSp>
      <p:pic>
        <p:nvPicPr>
          <p:cNvPr id="9" name="Picture 8" descr="rubber_wheel.jpeg"/>
          <p:cNvPicPr>
            <a:picLocks noChangeAspect="1"/>
          </p:cNvPicPr>
          <p:nvPr/>
        </p:nvPicPr>
        <p:blipFill>
          <a:blip r:embed="rId3"/>
          <a:stretch>
            <a:fillRect/>
          </a:stretch>
        </p:blipFill>
        <p:spPr>
          <a:xfrm>
            <a:off x="2514600" y="1802994"/>
            <a:ext cx="4165600" cy="4140606"/>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A place for ideation with integrated desk/pencil cup in order to make sure you can write down what you have thought up.</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lvl="0" algn="ctr" defTabSz="889000">
                <a:lnSpc>
                  <a:spcPct val="90000"/>
                </a:lnSpc>
                <a:spcBef>
                  <a:spcPct val="0"/>
                </a:spcBef>
                <a:spcAft>
                  <a:spcPct val="35000"/>
                </a:spcAft>
              </a:pPr>
              <a:endParaRPr lang="en-US" sz="2800" b="1" dirty="0" smtClean="0"/>
            </a:p>
            <a:p>
              <a:pPr lvl="0" algn="ctr" defTabSz="889000">
                <a:lnSpc>
                  <a:spcPct val="90000"/>
                </a:lnSpc>
                <a:spcBef>
                  <a:spcPct val="0"/>
                </a:spcBef>
                <a:spcAft>
                  <a:spcPct val="35000"/>
                </a:spcAft>
              </a:pPr>
              <a:r>
                <a:rPr lang="en-US" sz="2800" b="1" dirty="0" smtClean="0"/>
                <a:t>8. Idea couch</a:t>
              </a:r>
            </a:p>
            <a:p>
              <a:pPr lvl="0" algn="ctr" defTabSz="889000">
                <a:lnSpc>
                  <a:spcPct val="90000"/>
                </a:lnSpc>
                <a:spcBef>
                  <a:spcPct val="0"/>
                </a:spcBef>
                <a:spcAft>
                  <a:spcPct val="35000"/>
                </a:spcAft>
              </a:pPr>
              <a:endParaRPr lang="en-US" sz="2800" kern="1200" dirty="0"/>
            </a:p>
          </p:txBody>
        </p:sp>
      </p:grpSp>
      <p:pic>
        <p:nvPicPr>
          <p:cNvPr id="9" name="Picture 8" descr="idea_couch.jpg"/>
          <p:cNvPicPr>
            <a:picLocks noChangeAspect="1"/>
          </p:cNvPicPr>
          <p:nvPr/>
        </p:nvPicPr>
        <p:blipFill>
          <a:blip r:embed="rId3"/>
          <a:stretch>
            <a:fillRect/>
          </a:stretch>
        </p:blipFill>
        <p:spPr>
          <a:xfrm>
            <a:off x="1905000" y="1828800"/>
            <a:ext cx="5486400" cy="4114800"/>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 Reduce meeting noise</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algn="ctr" defTabSz="889000">
                <a:lnSpc>
                  <a:spcPct val="90000"/>
                </a:lnSpc>
                <a:spcBef>
                  <a:spcPct val="0"/>
                </a:spcBef>
                <a:spcAft>
                  <a:spcPct val="35000"/>
                </a:spcAft>
              </a:pPr>
              <a:endParaRPr lang="en-US" sz="2800" b="1" dirty="0" smtClean="0"/>
            </a:p>
            <a:p>
              <a:pPr algn="ctr" defTabSz="889000">
                <a:lnSpc>
                  <a:spcPct val="90000"/>
                </a:lnSpc>
                <a:spcBef>
                  <a:spcPct val="0"/>
                </a:spcBef>
                <a:spcAft>
                  <a:spcPct val="35000"/>
                </a:spcAft>
              </a:pPr>
              <a:r>
                <a:rPr lang="en-US" sz="2800" b="1" dirty="0" smtClean="0"/>
                <a:t>9. Privacy Speaker</a:t>
              </a:r>
            </a:p>
            <a:p>
              <a:pPr lvl="0" algn="ctr" defTabSz="889000">
                <a:lnSpc>
                  <a:spcPct val="90000"/>
                </a:lnSpc>
                <a:spcBef>
                  <a:spcPct val="0"/>
                </a:spcBef>
                <a:spcAft>
                  <a:spcPct val="35000"/>
                </a:spcAft>
              </a:pPr>
              <a:endParaRPr lang="en-US" sz="2800" kern="1200" dirty="0"/>
            </a:p>
          </p:txBody>
        </p:sp>
      </p:grpSp>
      <p:pic>
        <p:nvPicPr>
          <p:cNvPr id="11" name="Picture 10" descr="meeting_noise.jpg"/>
          <p:cNvPicPr>
            <a:picLocks noChangeAspect="1"/>
          </p:cNvPicPr>
          <p:nvPr/>
        </p:nvPicPr>
        <p:blipFill>
          <a:blip r:embed="rId3"/>
          <a:stretch>
            <a:fillRect/>
          </a:stretch>
        </p:blipFill>
        <p:spPr>
          <a:xfrm>
            <a:off x="2495550" y="1905000"/>
            <a:ext cx="4152900" cy="4038600"/>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Pentagon 9"/>
          <p:cNvSpPr/>
          <p:nvPr/>
        </p:nvSpPr>
        <p:spPr>
          <a:xfrm>
            <a:off x="457200" y="6019800"/>
            <a:ext cx="8763000" cy="533400"/>
          </a:xfrm>
          <a:prstGeom prst="homePlate">
            <a:avLst/>
          </a:prstGeom>
          <a:solidFill>
            <a:srgbClr val="A6D043"/>
          </a:solidFill>
          <a:ln>
            <a:solidFill>
              <a:srgbClr val="6F6F6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bg1"/>
                </a:solidFill>
              </a:rPr>
              <a:t>Easy place to take notes</a:t>
            </a:r>
            <a:endParaRPr lang="en-US" sz="2000" dirty="0">
              <a:solidFill>
                <a:schemeClr val="bg1"/>
              </a:solidFill>
            </a:endParaRPr>
          </a:p>
        </p:txBody>
      </p:sp>
      <p:sp>
        <p:nvSpPr>
          <p:cNvPr id="29" name="Title 28"/>
          <p:cNvSpPr>
            <a:spLocks noGrp="1"/>
          </p:cNvSpPr>
          <p:nvPr>
            <p:ph type="title"/>
          </p:nvPr>
        </p:nvSpPr>
        <p:spPr>
          <a:xfrm>
            <a:off x="493713" y="457200"/>
            <a:ext cx="8574087" cy="967840"/>
          </a:xfrm>
        </p:spPr>
        <p:txBody>
          <a:bodyPr/>
          <a:lstStyle/>
          <a:p>
            <a:endParaRPr lang="en-US" dirty="0"/>
          </a:p>
        </p:txBody>
      </p:sp>
      <p:grpSp>
        <p:nvGrpSpPr>
          <p:cNvPr id="2" name="Group 5"/>
          <p:cNvGrpSpPr/>
          <p:nvPr/>
        </p:nvGrpSpPr>
        <p:grpSpPr>
          <a:xfrm>
            <a:off x="-60960" y="609600"/>
            <a:ext cx="8900160" cy="685800"/>
            <a:chOff x="1644734" y="2524"/>
            <a:chExt cx="6080760" cy="452456"/>
          </a:xfrm>
          <a:scene3d>
            <a:camera prst="orthographicFront"/>
            <a:lightRig rig="flat" dir="t"/>
          </a:scene3d>
        </p:grpSpPr>
        <p:sp>
          <p:nvSpPr>
            <p:cNvPr id="7" name="Pentagon 6"/>
            <p:cNvSpPr/>
            <p:nvPr/>
          </p:nvSpPr>
          <p:spPr>
            <a:xfrm rot="10800000">
              <a:off x="1644734" y="2524"/>
              <a:ext cx="6080760" cy="452456"/>
            </a:xfrm>
            <a:prstGeom prst="homePlate">
              <a:avLst/>
            </a:prstGeom>
          </p:spPr>
          <p:style>
            <a:lnRef idx="3">
              <a:schemeClr val="lt1"/>
            </a:lnRef>
            <a:fillRef idx="1">
              <a:schemeClr val="accent4"/>
            </a:fillRef>
            <a:effectRef idx="1">
              <a:schemeClr val="accent4"/>
            </a:effectRef>
            <a:fontRef idx="minor">
              <a:schemeClr val="lt1"/>
            </a:fontRef>
          </p:style>
        </p:sp>
        <p:sp>
          <p:nvSpPr>
            <p:cNvPr id="8" name="Pentagon 4"/>
            <p:cNvSpPr/>
            <p:nvPr/>
          </p:nvSpPr>
          <p:spPr>
            <a:xfrm rot="21600000">
              <a:off x="1757848" y="2524"/>
              <a:ext cx="5967646" cy="452456"/>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199521" tIns="76200" rIns="142240" bIns="76200" numCol="1" spcCol="1270" anchor="ctr" anchorCtr="0">
              <a:noAutofit/>
            </a:bodyPr>
            <a:lstStyle/>
            <a:p>
              <a:pPr algn="ctr" defTabSz="889000">
                <a:lnSpc>
                  <a:spcPct val="90000"/>
                </a:lnSpc>
                <a:spcBef>
                  <a:spcPct val="0"/>
                </a:spcBef>
                <a:spcAft>
                  <a:spcPct val="35000"/>
                </a:spcAft>
              </a:pPr>
              <a:endParaRPr lang="en-US" sz="2800" b="1" dirty="0" smtClean="0"/>
            </a:p>
            <a:p>
              <a:pPr algn="ctr" defTabSz="889000">
                <a:lnSpc>
                  <a:spcPct val="90000"/>
                </a:lnSpc>
                <a:spcBef>
                  <a:spcPct val="0"/>
                </a:spcBef>
                <a:spcAft>
                  <a:spcPct val="35000"/>
                </a:spcAft>
              </a:pPr>
              <a:r>
                <a:rPr lang="en-US" sz="2800" b="1" dirty="0" smtClean="0"/>
                <a:t>10. Dry erase desk</a:t>
              </a:r>
            </a:p>
            <a:p>
              <a:pPr lvl="0" algn="ctr" defTabSz="889000">
                <a:lnSpc>
                  <a:spcPct val="90000"/>
                </a:lnSpc>
                <a:spcBef>
                  <a:spcPct val="0"/>
                </a:spcBef>
                <a:spcAft>
                  <a:spcPct val="35000"/>
                </a:spcAft>
              </a:pPr>
              <a:endParaRPr lang="en-US" sz="2800" kern="1200" dirty="0"/>
            </a:p>
          </p:txBody>
        </p:sp>
      </p:grpSp>
      <p:pic>
        <p:nvPicPr>
          <p:cNvPr id="11" name="Picture 10" descr="dry-erase-desk.jpg"/>
          <p:cNvPicPr>
            <a:picLocks noChangeAspect="1"/>
          </p:cNvPicPr>
          <p:nvPr/>
        </p:nvPicPr>
        <p:blipFill>
          <a:blip r:embed="rId3"/>
          <a:stretch>
            <a:fillRect/>
          </a:stretch>
        </p:blipFill>
        <p:spPr>
          <a:xfrm>
            <a:off x="2438399" y="2362200"/>
            <a:ext cx="4191001" cy="3419857"/>
          </a:xfrm>
          <a:prstGeom prst="rect">
            <a:avLst/>
          </a:prstGeom>
        </p:spPr>
      </p:pic>
      <p:pic>
        <p:nvPicPr>
          <p:cNvPr id="12" name="Picture 11" descr="BU005300.png">
            <a:hlinkClick r:id="rId4" action="ppaction://hlinksldjump"/>
          </p:cNvPr>
          <p:cNvPicPr>
            <a:picLocks noChangeAspect="1"/>
          </p:cNvPicPr>
          <p:nvPr/>
        </p:nvPicPr>
        <p:blipFill>
          <a:blip r:embed="rId5" cstate="print"/>
          <a:stretch>
            <a:fillRect/>
          </a:stretch>
        </p:blipFill>
        <p:spPr>
          <a:xfrm>
            <a:off x="8534400" y="5486400"/>
            <a:ext cx="482308" cy="38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0" y="1905000"/>
            <a:ext cx="4584700" cy="4819406"/>
          </a:xfrm>
          <a:prstGeom prst="rect">
            <a:avLst/>
          </a:prstGeom>
        </p:spPr>
      </p:pic>
      <p:sp>
        <p:nvSpPr>
          <p:cNvPr id="2" name="Title 1"/>
          <p:cNvSpPr>
            <a:spLocks noGrp="1"/>
          </p:cNvSpPr>
          <p:nvPr>
            <p:ph type="title"/>
          </p:nvPr>
        </p:nvSpPr>
        <p:spPr/>
        <p:txBody>
          <a:bodyPr/>
          <a:lstStyle/>
          <a:p>
            <a:r>
              <a:rPr lang="en-US" dirty="0" smtClean="0"/>
              <a:t>Company Background</a:t>
            </a:r>
            <a:endParaRPr lang="en-US" dirty="0"/>
          </a:p>
        </p:txBody>
      </p:sp>
      <p:sp>
        <p:nvSpPr>
          <p:cNvPr id="3" name="Content Placeholder 2"/>
          <p:cNvSpPr>
            <a:spLocks noGrp="1"/>
          </p:cNvSpPr>
          <p:nvPr>
            <p:ph idx="1"/>
          </p:nvPr>
        </p:nvSpPr>
        <p:spPr>
          <a:xfrm>
            <a:off x="304801" y="2133600"/>
            <a:ext cx="8553450" cy="3992563"/>
          </a:xfrm>
        </p:spPr>
        <p:txBody>
          <a:bodyPr/>
          <a:lstStyle/>
          <a:p>
            <a:r>
              <a:rPr lang="en-US" dirty="0" smtClean="0"/>
              <a:t>Herman Miller</a:t>
            </a:r>
          </a:p>
          <a:p>
            <a:r>
              <a:rPr lang="en-US" dirty="0" smtClean="0"/>
              <a:t>High end office furniture</a:t>
            </a:r>
          </a:p>
          <a:p>
            <a:r>
              <a:rPr lang="en-US" dirty="0" smtClean="0"/>
              <a:t>Product Categories</a:t>
            </a:r>
          </a:p>
          <a:p>
            <a:pPr lvl="1">
              <a:buFont typeface="Arial"/>
              <a:buChar char="•"/>
            </a:pPr>
            <a:r>
              <a:rPr lang="en-US" dirty="0" smtClean="0"/>
              <a:t>Lighting</a:t>
            </a:r>
          </a:p>
          <a:p>
            <a:pPr lvl="1">
              <a:buFont typeface="Arial"/>
              <a:buChar char="•"/>
            </a:pPr>
            <a:r>
              <a:rPr lang="en-US" dirty="0" smtClean="0"/>
              <a:t>Organizational Accessories</a:t>
            </a:r>
          </a:p>
          <a:p>
            <a:pPr lvl="1">
              <a:buFont typeface="Arial"/>
              <a:buChar char="•"/>
            </a:pPr>
            <a:r>
              <a:rPr lang="en-US" dirty="0" smtClean="0"/>
              <a:t>Desk Accessories </a:t>
            </a:r>
          </a:p>
          <a:p>
            <a:pPr lvl="1">
              <a:buFont typeface="Arial"/>
              <a:buChar char="•"/>
            </a:pPr>
            <a:r>
              <a:rPr lang="en-US" dirty="0" smtClean="0"/>
              <a:t>Group-Use/Collaboration</a:t>
            </a:r>
          </a:p>
          <a:p>
            <a:pPr lvl="1">
              <a:buFont typeface="Arial"/>
              <a:buChar char="•"/>
            </a:pPr>
            <a:r>
              <a:rPr lang="en-US" dirty="0" smtClean="0"/>
              <a:t>Desks/Cubicles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I_SEN_R_20100104_029_L.jpg"/>
          <p:cNvPicPr>
            <a:picLocks noChangeAspect="1"/>
          </p:cNvPicPr>
          <p:nvPr/>
        </p:nvPicPr>
        <p:blipFill>
          <a:blip r:embed="rId3"/>
          <a:stretch>
            <a:fillRect/>
          </a:stretch>
        </p:blipFill>
        <p:spPr>
          <a:xfrm>
            <a:off x="4572000" y="2895600"/>
            <a:ext cx="4857750" cy="3886200"/>
          </a:xfrm>
          <a:prstGeom prst="rect">
            <a:avLst/>
          </a:prstGeom>
        </p:spPr>
      </p:pic>
      <p:sp>
        <p:nvSpPr>
          <p:cNvPr id="2" name="Title 1"/>
          <p:cNvSpPr>
            <a:spLocks noGrp="1"/>
          </p:cNvSpPr>
          <p:nvPr>
            <p:ph type="title"/>
          </p:nvPr>
        </p:nvSpPr>
        <p:spPr/>
        <p:txBody>
          <a:bodyPr/>
          <a:lstStyle/>
          <a:p>
            <a:r>
              <a:rPr lang="en-US" dirty="0" smtClean="0"/>
              <a:t>Industry and Market</a:t>
            </a:r>
            <a:endParaRPr lang="en-US" dirty="0"/>
          </a:p>
        </p:txBody>
      </p:sp>
      <p:sp>
        <p:nvSpPr>
          <p:cNvPr id="3" name="Content Placeholder 2"/>
          <p:cNvSpPr>
            <a:spLocks noGrp="1"/>
          </p:cNvSpPr>
          <p:nvPr>
            <p:ph idx="1"/>
          </p:nvPr>
        </p:nvSpPr>
        <p:spPr>
          <a:xfrm>
            <a:off x="304801" y="1905000"/>
            <a:ext cx="8553450" cy="4724400"/>
          </a:xfrm>
        </p:spPr>
        <p:txBody>
          <a:bodyPr>
            <a:normAutofit fontScale="77500" lnSpcReduction="20000"/>
          </a:bodyPr>
          <a:lstStyle/>
          <a:p>
            <a:r>
              <a:rPr lang="en-US" dirty="0" smtClean="0"/>
              <a:t>Office Furniture Industry </a:t>
            </a:r>
          </a:p>
          <a:p>
            <a:pPr lvl="1">
              <a:buFont typeface="Arial"/>
              <a:buChar char="•"/>
            </a:pPr>
            <a:r>
              <a:rPr lang="en-US" dirty="0" smtClean="0"/>
              <a:t>Valued at $7.85 Billion in 2009</a:t>
            </a:r>
          </a:p>
          <a:p>
            <a:pPr lvl="1">
              <a:buFont typeface="Arial"/>
              <a:buChar char="•"/>
            </a:pPr>
            <a:r>
              <a:rPr lang="en-US" dirty="0" smtClean="0"/>
              <a:t>Projected $8.2 Billion in 2010</a:t>
            </a:r>
          </a:p>
          <a:p>
            <a:r>
              <a:rPr lang="en-US" dirty="0" smtClean="0"/>
              <a:t>Highly correlated to macro-economic factors</a:t>
            </a:r>
          </a:p>
          <a:p>
            <a:pPr lvl="1">
              <a:buFont typeface="Arial"/>
              <a:buChar char="•"/>
            </a:pPr>
            <a:r>
              <a:rPr lang="en-US" dirty="0" smtClean="0"/>
              <a:t>Overall GDP</a:t>
            </a:r>
          </a:p>
          <a:p>
            <a:pPr lvl="1">
              <a:buFont typeface="Arial"/>
              <a:buChar char="•"/>
            </a:pPr>
            <a:r>
              <a:rPr lang="en-US" dirty="0" smtClean="0"/>
              <a:t>Highly Cyclical</a:t>
            </a:r>
          </a:p>
          <a:p>
            <a:r>
              <a:rPr lang="en-US" dirty="0" smtClean="0"/>
              <a:t>Market Segmentation</a:t>
            </a:r>
          </a:p>
          <a:p>
            <a:pPr lvl="1">
              <a:buFont typeface="Arial"/>
              <a:buChar char="•"/>
            </a:pPr>
            <a:r>
              <a:rPr lang="en-US" dirty="0" smtClean="0"/>
              <a:t>High End</a:t>
            </a:r>
          </a:p>
          <a:p>
            <a:pPr lvl="1">
              <a:buFont typeface="Arial"/>
              <a:buChar char="•"/>
            </a:pPr>
            <a:r>
              <a:rPr lang="en-US" dirty="0" smtClean="0"/>
              <a:t>Large Corporations</a:t>
            </a:r>
          </a:p>
          <a:p>
            <a:pPr lvl="1">
              <a:buFont typeface="Arial"/>
              <a:buChar char="•"/>
            </a:pPr>
            <a:r>
              <a:rPr lang="en-US" dirty="0" smtClean="0"/>
              <a:t>End user is not the same as buyer</a:t>
            </a:r>
          </a:p>
          <a:p>
            <a:r>
              <a:rPr lang="en-US" dirty="0" smtClean="0"/>
              <a:t>Distribution</a:t>
            </a:r>
          </a:p>
          <a:p>
            <a:pPr lvl="1">
              <a:buFont typeface="Arial"/>
              <a:buChar char="•"/>
            </a:pPr>
            <a:r>
              <a:rPr lang="en-US" dirty="0" smtClean="0"/>
              <a:t>Interior Designers</a:t>
            </a:r>
          </a:p>
          <a:p>
            <a:pPr lvl="1">
              <a:buFont typeface="Arial"/>
              <a:buChar char="•"/>
            </a:pPr>
            <a:r>
              <a:rPr lang="en-US" dirty="0" smtClean="0"/>
              <a:t>Architects</a:t>
            </a:r>
          </a:p>
          <a:p>
            <a:pPr lvl="1">
              <a:buFont typeface="Arial"/>
              <a:buChar char="•"/>
            </a:pPr>
            <a:r>
              <a:rPr lang="en-US" dirty="0" smtClean="0"/>
              <a:t>Direct to consumer</a:t>
            </a:r>
          </a:p>
          <a:p>
            <a:pPr lvl="1"/>
            <a:endParaRPr lang="en-US" dirty="0" smtClean="0"/>
          </a:p>
          <a:p>
            <a:pPr lvl="1"/>
            <a:endParaRPr lang="en-US" dirty="0" smtClean="0"/>
          </a:p>
          <a:p>
            <a:pPr lvl="1">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qualitative_cycle.JPG"/>
          <p:cNvPicPr>
            <a:picLocks noGrp="1" noChangeAspect="1"/>
          </p:cNvPicPr>
          <p:nvPr>
            <p:ph idx="1"/>
          </p:nvPr>
        </p:nvPicPr>
        <p:blipFill>
          <a:blip r:embed="rId3"/>
          <a:stretch>
            <a:fillRect/>
          </a:stretch>
        </p:blipFill>
        <p:spPr>
          <a:xfrm>
            <a:off x="1" y="0"/>
            <a:ext cx="9169202" cy="6858000"/>
          </a:xfrm>
        </p:spPr>
      </p:pic>
      <p:pic>
        <p:nvPicPr>
          <p:cNvPr id="3" name="Picture 2" descr="qualitative_cycle_2.JPG"/>
          <p:cNvPicPr>
            <a:picLocks noChangeAspect="1"/>
          </p:cNvPicPr>
          <p:nvPr/>
        </p:nvPicPr>
        <p:blipFill>
          <a:blip r:embed="rId4"/>
          <a:stretch>
            <a:fillRect/>
          </a:stretch>
        </p:blipFill>
        <p:spPr>
          <a:xfrm>
            <a:off x="11430" y="3810"/>
            <a:ext cx="9121140" cy="6850380"/>
          </a:xfrm>
          <a:prstGeom prst="rect">
            <a:avLst/>
          </a:prstGeom>
        </p:spPr>
      </p:pic>
      <p:pic>
        <p:nvPicPr>
          <p:cNvPr id="5" name="Picture 4" descr="qualitative_new.JPG"/>
          <p:cNvPicPr>
            <a:picLocks noChangeAspect="1"/>
          </p:cNvPicPr>
          <p:nvPr/>
        </p:nvPicPr>
        <p:blipFill>
          <a:blip r:embed="rId5"/>
          <a:stretch>
            <a:fillRect/>
          </a:stretch>
        </p:blipFill>
        <p:spPr>
          <a:xfrm>
            <a:off x="22860" y="17994"/>
            <a:ext cx="9098280" cy="68427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From Consumers</a:t>
            </a:r>
            <a:endParaRPr lang="en-US" dirty="0"/>
          </a:p>
        </p:txBody>
      </p:sp>
      <p:sp>
        <p:nvSpPr>
          <p:cNvPr id="3" name="Content Placeholder 2"/>
          <p:cNvSpPr>
            <a:spLocks noGrp="1"/>
          </p:cNvSpPr>
          <p:nvPr>
            <p:ph idx="1"/>
          </p:nvPr>
        </p:nvSpPr>
        <p:spPr>
          <a:xfrm>
            <a:off x="304801" y="2133600"/>
            <a:ext cx="8553450" cy="3992563"/>
          </a:xfrm>
        </p:spPr>
        <p:txBody>
          <a:bodyPr>
            <a:normAutofit lnSpcReduction="10000"/>
          </a:bodyPr>
          <a:lstStyle/>
          <a:p>
            <a:r>
              <a:rPr lang="en-US" sz="1900" dirty="0" smtClean="0"/>
              <a:t>Active papers are in semi-organized piles on my desk, and I would prefer a better solution for this.”    				</a:t>
            </a:r>
            <a:r>
              <a:rPr lang="en-US" sz="1900" i="1" dirty="0" smtClean="0"/>
              <a:t>Anonymous (Survey Monkey)</a:t>
            </a:r>
          </a:p>
          <a:p>
            <a:r>
              <a:rPr lang="en-US" sz="1900" dirty="0" smtClean="0"/>
              <a:t>“My co-worker who I share an office with is very cluttered”                      			                                                                    </a:t>
            </a:r>
            <a:r>
              <a:rPr lang="en-US" sz="1900" i="1" dirty="0" smtClean="0"/>
              <a:t>Anonymous (Survey Monkey)</a:t>
            </a:r>
          </a:p>
          <a:p>
            <a:r>
              <a:rPr lang="en-US" sz="1900" dirty="0" smtClean="0"/>
              <a:t>“My work area is my holy sacrament, and I cannot work in a disrupted environment, a dirty environment, a messy desk...”    </a:t>
            </a:r>
            <a:r>
              <a:rPr lang="en-US" sz="1900" i="1" dirty="0" smtClean="0"/>
              <a:t>Pleasant </a:t>
            </a:r>
            <a:r>
              <a:rPr lang="en-US" sz="1900" i="1" dirty="0" err="1" smtClean="0"/>
              <a:t>DeSpain</a:t>
            </a:r>
            <a:r>
              <a:rPr lang="en-US" sz="1900" i="1" dirty="0" smtClean="0"/>
              <a:t> (Author)</a:t>
            </a:r>
          </a:p>
          <a:p>
            <a:r>
              <a:rPr lang="en-US" sz="1900" dirty="0" smtClean="0"/>
              <a:t>“…. never having a synchronized way of organizing current projects.”                   						 </a:t>
            </a:r>
            <a:r>
              <a:rPr lang="en-US" sz="1900" i="1" dirty="0" smtClean="0"/>
              <a:t>Rod Dion CEO of Tech Valley Furniture</a:t>
            </a:r>
          </a:p>
          <a:p>
            <a:r>
              <a:rPr lang="en-US" sz="1900" i="1" dirty="0" smtClean="0"/>
              <a:t>“Its really annoying looking at my messy desk, but I can’t help it…”                                           				         Michael </a:t>
            </a:r>
            <a:r>
              <a:rPr lang="en-US" sz="1900" i="1" dirty="0" err="1" smtClean="0"/>
              <a:t>Gleasman</a:t>
            </a:r>
            <a:r>
              <a:rPr lang="en-US" sz="1900" i="1" dirty="0" smtClean="0"/>
              <a:t> CEO of Accent Furniture</a:t>
            </a:r>
          </a:p>
          <a:p>
            <a:pPr>
              <a:buNone/>
            </a:pPr>
            <a:endParaRPr lang="en-US" sz="2200" i="1" dirty="0" smtClean="0"/>
          </a:p>
          <a:p>
            <a:endParaRPr lang="en-US" sz="2200" i="1"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Short Interview Clip</a:t>
            </a:r>
            <a:endParaRPr lang="en-US" dirty="0"/>
          </a:p>
        </p:txBody>
      </p:sp>
      <p:sp>
        <p:nvSpPr>
          <p:cNvPr id="6" name="Text Placeholder 5"/>
          <p:cNvSpPr>
            <a:spLocks noGrp="1"/>
          </p:cNvSpPr>
          <p:nvPr>
            <p:ph type="body" idx="1"/>
          </p:nvPr>
        </p:nvSpPr>
        <p:spPr/>
        <p:txBody>
          <a:bodyPr/>
          <a:lstStyle/>
          <a:p>
            <a:r>
              <a:rPr lang="en-US" dirty="0" smtClean="0"/>
              <a:t>Mr. Pleasant </a:t>
            </a:r>
            <a:r>
              <a:rPr lang="en-US" dirty="0" err="1" smtClean="0"/>
              <a:t>DeSpain</a:t>
            </a:r>
            <a:endParaRPr lang="en-US" dirty="0"/>
          </a:p>
        </p:txBody>
      </p:sp>
      <p:pic>
        <p:nvPicPr>
          <p:cNvPr id="4" name="Content Placeholder 3"/>
          <p:cNvPicPr>
            <a:picLocks noGrp="1"/>
          </p:cNvPicPr>
          <p:nvPr>
            <p:ph sz="half" idx="2"/>
          </p:nvPr>
        </p:nvPicPr>
        <p:blipFill>
          <a:blip r:embed="rId4"/>
          <a:stretch>
            <a:fillRect/>
          </a:stretch>
        </p:blipFill>
        <p:spPr bwMode="auto">
          <a:xfrm>
            <a:off x="609600" y="2590800"/>
            <a:ext cx="3612674" cy="2927509"/>
          </a:xfrm>
          <a:prstGeom prst="rect">
            <a:avLst/>
          </a:prstGeom>
          <a:noFill/>
          <a:ln w="9525">
            <a:noFill/>
            <a:miter lim="800000"/>
            <a:headEnd/>
            <a:tailEnd/>
          </a:ln>
        </p:spPr>
      </p:pic>
      <p:sp>
        <p:nvSpPr>
          <p:cNvPr id="7" name="Text Placeholder 6"/>
          <p:cNvSpPr>
            <a:spLocks noGrp="1"/>
          </p:cNvSpPr>
          <p:nvPr>
            <p:ph type="body" sz="quarter" idx="3"/>
          </p:nvPr>
        </p:nvSpPr>
        <p:spPr/>
        <p:txBody>
          <a:bodyPr/>
          <a:lstStyle/>
          <a:p>
            <a:r>
              <a:rPr lang="en-US" dirty="0" smtClean="0"/>
              <a:t>Occupation: Author</a:t>
            </a:r>
            <a:endParaRPr lang="en-US" dirty="0"/>
          </a:p>
        </p:txBody>
      </p:sp>
      <p:sp>
        <p:nvSpPr>
          <p:cNvPr id="8" name="Content Placeholder 7"/>
          <p:cNvSpPr>
            <a:spLocks noGrp="1"/>
          </p:cNvSpPr>
          <p:nvPr>
            <p:ph sz="quarter" idx="4"/>
          </p:nvPr>
        </p:nvSpPr>
        <p:spPr/>
        <p:txBody>
          <a:bodyPr>
            <a:normAutofit/>
          </a:bodyPr>
          <a:lstStyle/>
          <a:p>
            <a:pPr>
              <a:buNone/>
            </a:pPr>
            <a:r>
              <a:rPr lang="en-US" sz="1800" dirty="0" smtClean="0"/>
              <a:t>Mr. Pleasant </a:t>
            </a:r>
            <a:r>
              <a:rPr lang="en-US" sz="1800" dirty="0" err="1" smtClean="0"/>
              <a:t>DeSpain</a:t>
            </a:r>
            <a:endParaRPr lang="en-US" sz="1800" dirty="0" smtClean="0"/>
          </a:p>
          <a:p>
            <a:pPr>
              <a:buNone/>
            </a:pPr>
            <a:r>
              <a:rPr lang="en-US" sz="1800" dirty="0" smtClean="0"/>
              <a:t>405 3rd St., Troy, NY 12180</a:t>
            </a:r>
          </a:p>
          <a:p>
            <a:pPr>
              <a:buNone/>
            </a:pPr>
            <a:r>
              <a:rPr lang="en-US" sz="1800" u="sng" dirty="0" smtClean="0"/>
              <a:t>email: pleasant@storypro.com</a:t>
            </a:r>
            <a:endParaRPr lang="en-US" sz="1800" dirty="0" smtClean="0"/>
          </a:p>
          <a:p>
            <a:pPr>
              <a:buNone/>
            </a:pPr>
            <a:r>
              <a:rPr lang="en-US" sz="1800" u="sng" dirty="0" smtClean="0"/>
              <a:t>http://www.storypro.com/index.html</a:t>
            </a:r>
            <a:endParaRPr lang="en-US" sz="1800" dirty="0"/>
          </a:p>
        </p:txBody>
      </p:sp>
      <p:pic>
        <p:nvPicPr>
          <p:cNvPr id="9" name="short_clip_pleasant.mp3">
            <a:hlinkClick r:id="" action="ppaction://media"/>
          </p:cNvPr>
          <p:cNvPicPr>
            <a:picLocks noRot="1" noChangeAspect="1"/>
          </p:cNvPicPr>
          <p:nvPr>
            <a:audioFile r:link="rId1"/>
          </p:nvPr>
        </p:nvPicPr>
        <p:blipFill>
          <a:blip r:embed="rId5"/>
          <a:stretch>
            <a:fillRect/>
          </a:stretch>
        </p:blipFill>
        <p:spPr>
          <a:xfrm>
            <a:off x="6324600" y="5181600"/>
            <a:ext cx="838200" cy="838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914"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Customer Needs</a:t>
            </a:r>
            <a:endParaRPr lang="en-US" dirty="0"/>
          </a:p>
        </p:txBody>
      </p:sp>
      <p:sp>
        <p:nvSpPr>
          <p:cNvPr id="4" name="Content Placeholder 3"/>
          <p:cNvSpPr>
            <a:spLocks noGrp="1"/>
          </p:cNvSpPr>
          <p:nvPr>
            <p:ph sz="half" idx="2"/>
          </p:nvPr>
        </p:nvSpPr>
        <p:spPr>
          <a:xfrm>
            <a:off x="403412" y="1905000"/>
            <a:ext cx="8359588" cy="5257800"/>
          </a:xfrm>
        </p:spPr>
        <p:txBody>
          <a:bodyPr>
            <a:noAutofit/>
          </a:bodyPr>
          <a:lstStyle/>
          <a:p>
            <a:pPr>
              <a:lnSpc>
                <a:spcPts val="1740"/>
              </a:lnSpc>
            </a:pPr>
            <a:r>
              <a:rPr lang="en-US" sz="1800" dirty="0" smtClean="0"/>
              <a:t>Organization</a:t>
            </a:r>
          </a:p>
          <a:p>
            <a:pPr lvl="1">
              <a:lnSpc>
                <a:spcPts val="1740"/>
              </a:lnSpc>
              <a:buFont typeface="Arial"/>
              <a:buChar char="•"/>
            </a:pPr>
            <a:r>
              <a:rPr lang="en-US" sz="1800" dirty="0" smtClean="0"/>
              <a:t>Paper Documents</a:t>
            </a:r>
          </a:p>
          <a:p>
            <a:pPr lvl="1">
              <a:lnSpc>
                <a:spcPts val="1740"/>
              </a:lnSpc>
              <a:buFont typeface="Arial"/>
              <a:buChar char="•"/>
            </a:pPr>
            <a:r>
              <a:rPr lang="en-US" sz="1800" dirty="0" smtClean="0"/>
              <a:t>Cable Management</a:t>
            </a:r>
          </a:p>
          <a:p>
            <a:pPr lvl="1">
              <a:lnSpc>
                <a:spcPts val="1740"/>
              </a:lnSpc>
              <a:buFont typeface="Arial"/>
              <a:buChar char="•"/>
            </a:pPr>
            <a:r>
              <a:rPr lang="en-US" sz="1800" dirty="0" smtClean="0"/>
              <a:t>Binders / Notebooks</a:t>
            </a:r>
          </a:p>
          <a:p>
            <a:pPr lvl="1">
              <a:lnSpc>
                <a:spcPts val="1740"/>
              </a:lnSpc>
              <a:buFont typeface="Arial"/>
              <a:buChar char="•"/>
            </a:pPr>
            <a:r>
              <a:rPr lang="en-US" sz="1800" dirty="0" smtClean="0"/>
              <a:t>Pens, Pencils, Supplies etc.</a:t>
            </a:r>
          </a:p>
          <a:p>
            <a:pPr>
              <a:lnSpc>
                <a:spcPts val="1740"/>
              </a:lnSpc>
            </a:pPr>
            <a:r>
              <a:rPr lang="en-US" sz="1800" dirty="0" smtClean="0"/>
              <a:t>Open Office</a:t>
            </a:r>
          </a:p>
          <a:p>
            <a:pPr lvl="1">
              <a:lnSpc>
                <a:spcPts val="1740"/>
              </a:lnSpc>
              <a:buFont typeface="Arial"/>
              <a:buChar char="•"/>
            </a:pPr>
            <a:r>
              <a:rPr lang="en-US" sz="1800" dirty="0" smtClean="0"/>
              <a:t>Employee behavior</a:t>
            </a:r>
          </a:p>
          <a:p>
            <a:pPr lvl="1">
              <a:lnSpc>
                <a:spcPts val="1740"/>
              </a:lnSpc>
              <a:buFont typeface="Arial"/>
              <a:buChar char="•"/>
            </a:pPr>
            <a:r>
              <a:rPr lang="en-US" sz="1800" dirty="0" smtClean="0"/>
              <a:t>Employee Interaction</a:t>
            </a:r>
          </a:p>
          <a:p>
            <a:pPr>
              <a:lnSpc>
                <a:spcPts val="1740"/>
              </a:lnSpc>
            </a:pPr>
            <a:r>
              <a:rPr lang="en-US" sz="1800" dirty="0" smtClean="0"/>
              <a:t>Group Use/Collaboration</a:t>
            </a:r>
          </a:p>
          <a:p>
            <a:pPr lvl="1">
              <a:lnSpc>
                <a:spcPts val="1740"/>
              </a:lnSpc>
              <a:buFont typeface="Arial"/>
              <a:buChar char="•"/>
            </a:pPr>
            <a:r>
              <a:rPr lang="en-US" sz="1800" dirty="0" smtClean="0"/>
              <a:t>On the fly meetings</a:t>
            </a:r>
          </a:p>
          <a:p>
            <a:pPr>
              <a:lnSpc>
                <a:spcPts val="1740"/>
              </a:lnSpc>
            </a:pPr>
            <a:r>
              <a:rPr lang="en-US" sz="1800" dirty="0" smtClean="0"/>
              <a:t>Lighting Control</a:t>
            </a:r>
          </a:p>
          <a:p>
            <a:pPr lvl="1">
              <a:lnSpc>
                <a:spcPts val="1740"/>
              </a:lnSpc>
              <a:buFont typeface="Arial"/>
              <a:buChar char="•"/>
            </a:pPr>
            <a:r>
              <a:rPr lang="en-US" sz="1800" dirty="0" smtClean="0"/>
              <a:t>Customizable</a:t>
            </a:r>
          </a:p>
          <a:p>
            <a:pPr lvl="1">
              <a:lnSpc>
                <a:spcPts val="1740"/>
              </a:lnSpc>
              <a:buFont typeface="Arial"/>
              <a:buChar char="•"/>
            </a:pPr>
            <a:r>
              <a:rPr lang="en-US" sz="1800" dirty="0" smtClean="0"/>
              <a:t>Direction</a:t>
            </a:r>
          </a:p>
          <a:p>
            <a:pPr lvl="1">
              <a:lnSpc>
                <a:spcPts val="1740"/>
              </a:lnSpc>
              <a:buFont typeface="Arial"/>
              <a:buChar char="•"/>
            </a:pPr>
            <a:r>
              <a:rPr lang="en-US" sz="1800" dirty="0" smtClean="0"/>
              <a:t>Quality (Daylight VS. Interior Lighting) </a:t>
            </a:r>
          </a:p>
        </p:txBody>
      </p:sp>
      <p:pic>
        <p:nvPicPr>
          <p:cNvPr id="6" name="Picture 5" descr="LI_EWC_P_20050104_029_L.jpg"/>
          <p:cNvPicPr>
            <a:picLocks noChangeAspect="1"/>
          </p:cNvPicPr>
          <p:nvPr/>
        </p:nvPicPr>
        <p:blipFill>
          <a:blip r:embed="rId3"/>
          <a:stretch>
            <a:fillRect/>
          </a:stretch>
        </p:blipFill>
        <p:spPr>
          <a:xfrm>
            <a:off x="5562600" y="1813560"/>
            <a:ext cx="6115050" cy="48920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le 16"/>
          <p:cNvSpPr>
            <a:spLocks noGrp="1"/>
          </p:cNvSpPr>
          <p:nvPr>
            <p:ph type="title"/>
          </p:nvPr>
        </p:nvSpPr>
        <p:spPr>
          <a:xfrm>
            <a:off x="284163" y="630382"/>
            <a:ext cx="8574087" cy="967840"/>
          </a:xfrm>
        </p:spPr>
        <p:txBody>
          <a:bodyPr/>
          <a:lstStyle/>
          <a:p>
            <a:r>
              <a:rPr lang="en-US" dirty="0" smtClean="0">
                <a:latin typeface="Corbel (Headings)"/>
                <a:cs typeface="Corbel (Headings)"/>
              </a:rPr>
              <a:t>10 Product Concepts</a:t>
            </a:r>
            <a:endParaRPr lang="en-US" dirty="0">
              <a:latin typeface="Corbel (Headings)"/>
              <a:cs typeface="Corbel (Headings)"/>
            </a:endParaRPr>
          </a:p>
        </p:txBody>
      </p:sp>
      <p:graphicFrame>
        <p:nvGraphicFramePr>
          <p:cNvPr id="4" name="Content Placeholder 3"/>
          <p:cNvGraphicFramePr>
            <a:graphicFrameLocks noGrp="1"/>
          </p:cNvGraphicFramePr>
          <p:nvPr>
            <p:ph idx="1"/>
          </p:nvPr>
        </p:nvGraphicFramePr>
        <p:xfrm>
          <a:off x="284163" y="6629400"/>
          <a:ext cx="8096250" cy="2286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pSp>
        <p:nvGrpSpPr>
          <p:cNvPr id="2" name="Group 18"/>
          <p:cNvGrpSpPr/>
          <p:nvPr/>
        </p:nvGrpSpPr>
        <p:grpSpPr>
          <a:xfrm>
            <a:off x="623448" y="1905000"/>
            <a:ext cx="8139551" cy="372138"/>
            <a:chOff x="1449155" y="1617"/>
            <a:chExt cx="8139551" cy="372138"/>
          </a:xfrm>
          <a:scene3d>
            <a:camera prst="orthographicFront"/>
            <a:lightRig rig="flat" dir="t"/>
          </a:scene3d>
        </p:grpSpPr>
        <p:sp>
          <p:nvSpPr>
            <p:cNvPr id="21" name="Pentagon 20">
              <a:hlinkClick r:id="rId8" action="ppaction://hlinksldjump"/>
            </p:cNvPr>
            <p:cNvSpPr/>
            <p:nvPr/>
          </p:nvSpPr>
          <p:spPr>
            <a:xfrm rot="10800000">
              <a:off x="1449155" y="1617"/>
              <a:ext cx="8139551" cy="372138"/>
            </a:xfrm>
            <a:prstGeom prst="homePlat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2" name="Pentagon 4"/>
            <p:cNvSpPr/>
            <p:nvPr/>
          </p:nvSpPr>
          <p:spPr>
            <a:xfrm>
              <a:off x="1542189" y="1617"/>
              <a:ext cx="7970317" cy="37213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4103" tIns="64770" rIns="120904" bIns="64770" numCol="1" spcCol="1270" anchor="ctr" anchorCtr="0">
              <a:noAutofit/>
            </a:bodyPr>
            <a:lstStyle/>
            <a:p>
              <a:pPr algn="ctr" defTabSz="755650">
                <a:lnSpc>
                  <a:spcPct val="90000"/>
                </a:lnSpc>
                <a:spcBef>
                  <a:spcPct val="0"/>
                </a:spcBef>
                <a:spcAft>
                  <a:spcPct val="35000"/>
                </a:spcAft>
              </a:pPr>
              <a:endParaRPr lang="en-US" sz="1700" b="1" kern="1200" dirty="0" smtClean="0">
                <a:solidFill>
                  <a:srgbClr val="FFFFFF"/>
                </a:solidFill>
              </a:endParaRPr>
            </a:p>
            <a:p>
              <a:pPr algn="ctr" defTabSz="755650">
                <a:lnSpc>
                  <a:spcPct val="90000"/>
                </a:lnSpc>
                <a:spcBef>
                  <a:spcPct val="0"/>
                </a:spcBef>
                <a:spcAft>
                  <a:spcPct val="35000"/>
                </a:spcAft>
              </a:pPr>
              <a:r>
                <a:rPr lang="en-US" b="1" kern="1200" dirty="0" smtClean="0">
                  <a:solidFill>
                    <a:srgbClr val="FFFFFF"/>
                  </a:solidFill>
                </a:rPr>
                <a:t>1. Conference table with rail system : </a:t>
              </a:r>
              <a:r>
                <a:rPr lang="en-US" dirty="0" smtClean="0">
                  <a:solidFill>
                    <a:srgbClr val="FFFFFF"/>
                  </a:solidFill>
                </a:rPr>
                <a:t>Rail system for plugging in electronic devices</a:t>
              </a:r>
            </a:p>
            <a:p>
              <a:pPr lvl="0" algn="ctr" defTabSz="755650">
                <a:lnSpc>
                  <a:spcPct val="90000"/>
                </a:lnSpc>
                <a:spcBef>
                  <a:spcPct val="0"/>
                </a:spcBef>
                <a:spcAft>
                  <a:spcPct val="35000"/>
                </a:spcAft>
              </a:pPr>
              <a:endParaRPr lang="en-US" sz="1700" kern="1200" dirty="0">
                <a:solidFill>
                  <a:srgbClr val="FFFFFF"/>
                </a:solidFill>
              </a:endParaRPr>
            </a:p>
          </p:txBody>
        </p:sp>
      </p:grpSp>
      <p:sp>
        <p:nvSpPr>
          <p:cNvPr id="20" name="Oval 19">
            <a:hlinkClick r:id="rId9" action="ppaction://hlinksldjump"/>
          </p:cNvPr>
          <p:cNvSpPr/>
          <p:nvPr/>
        </p:nvSpPr>
        <p:spPr>
          <a:xfrm>
            <a:off x="437380" y="1905000"/>
            <a:ext cx="372138" cy="372138"/>
          </a:xfrm>
          <a:prstGeom prst="ellipse">
            <a:avLst/>
          </a:prstGeom>
          <a:blipFill rotWithShape="0">
            <a:blip r:embed="rId10" cstate="print"/>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3" name="Group 27"/>
          <p:cNvGrpSpPr/>
          <p:nvPr/>
        </p:nvGrpSpPr>
        <p:grpSpPr>
          <a:xfrm>
            <a:off x="590576" y="2362200"/>
            <a:ext cx="8172424" cy="378098"/>
            <a:chOff x="1450646" y="2155"/>
            <a:chExt cx="5384006" cy="378098"/>
          </a:xfrm>
          <a:scene3d>
            <a:camera prst="orthographicFront"/>
            <a:lightRig rig="flat" dir="t"/>
          </a:scene3d>
        </p:grpSpPr>
        <p:sp>
          <p:nvSpPr>
            <p:cNvPr id="30" name="Pentagon 29">
              <a:hlinkClick r:id="rId8" action="ppaction://hlinksldjump"/>
            </p:cNvPr>
            <p:cNvSpPr/>
            <p:nvPr/>
          </p:nvSpPr>
          <p:spPr>
            <a:xfrm rot="10800000">
              <a:off x="1450646" y="2155"/>
              <a:ext cx="5384006" cy="378098"/>
            </a:xfrm>
            <a:prstGeom prst="homePlat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31" name="Pentagon 4"/>
            <p:cNvSpPr/>
            <p:nvPr/>
          </p:nvSpPr>
          <p:spPr>
            <a:xfrm rot="21600000">
              <a:off x="1545170" y="2155"/>
              <a:ext cx="5289482" cy="37809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6731" tIns="64770" rIns="120904" bIns="64770" numCol="1" spcCol="1270" anchor="ctr" anchorCtr="0">
              <a:noAutofit/>
            </a:bodyPr>
            <a:lstStyle/>
            <a:p>
              <a:pPr algn="ctr" defTabSz="755650">
                <a:lnSpc>
                  <a:spcPct val="90000"/>
                </a:lnSpc>
                <a:spcBef>
                  <a:spcPct val="0"/>
                </a:spcBef>
                <a:spcAft>
                  <a:spcPct val="35000"/>
                </a:spcAft>
              </a:pPr>
              <a:endParaRPr lang="en-US" sz="1700" b="1" kern="1200" dirty="0" smtClean="0">
                <a:solidFill>
                  <a:srgbClr val="FFFFFF"/>
                </a:solidFill>
              </a:endParaRPr>
            </a:p>
            <a:p>
              <a:pPr algn="ctr" defTabSz="755650">
                <a:lnSpc>
                  <a:spcPct val="90000"/>
                </a:lnSpc>
                <a:spcBef>
                  <a:spcPct val="0"/>
                </a:spcBef>
                <a:spcAft>
                  <a:spcPct val="35000"/>
                </a:spcAft>
              </a:pPr>
              <a:r>
                <a:rPr lang="en-US" b="1" kern="1200" dirty="0" smtClean="0">
                  <a:solidFill>
                    <a:srgbClr val="FFFFFF"/>
                  </a:solidFill>
                </a:rPr>
                <a:t>2. SMART partition : </a:t>
              </a:r>
              <a:r>
                <a:rPr lang="en-US" dirty="0" smtClean="0">
                  <a:solidFill>
                    <a:srgbClr val="FFFFFF"/>
                  </a:solidFill>
                </a:rPr>
                <a:t>Portability, built-in projector, interactivity</a:t>
              </a:r>
            </a:p>
            <a:p>
              <a:pPr lvl="0" algn="ctr" defTabSz="755650">
                <a:lnSpc>
                  <a:spcPct val="90000"/>
                </a:lnSpc>
                <a:spcBef>
                  <a:spcPct val="0"/>
                </a:spcBef>
                <a:spcAft>
                  <a:spcPct val="35000"/>
                </a:spcAft>
              </a:pPr>
              <a:endParaRPr lang="en-US" sz="1700" b="1" kern="1200" dirty="0" smtClean="0">
                <a:solidFill>
                  <a:srgbClr val="FFFFFF"/>
                </a:solidFill>
              </a:endParaRPr>
            </a:p>
          </p:txBody>
        </p:sp>
      </p:grpSp>
      <p:sp>
        <p:nvSpPr>
          <p:cNvPr id="29" name="Oval 28">
            <a:hlinkClick r:id="rId11" action="ppaction://hlinksldjump"/>
          </p:cNvPr>
          <p:cNvSpPr/>
          <p:nvPr/>
        </p:nvSpPr>
        <p:spPr>
          <a:xfrm>
            <a:off x="401527" y="2365102"/>
            <a:ext cx="378098" cy="378098"/>
          </a:xfrm>
          <a:prstGeom prst="ellipse">
            <a:avLst/>
          </a:prstGeom>
          <a:blipFill rotWithShape="0">
            <a:blip r:embed="rId12" cstate="print"/>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5" name="Group 31"/>
          <p:cNvGrpSpPr/>
          <p:nvPr/>
        </p:nvGrpSpPr>
        <p:grpSpPr>
          <a:xfrm>
            <a:off x="602826" y="2819400"/>
            <a:ext cx="8160174" cy="427098"/>
            <a:chOff x="1462896" y="2844"/>
            <a:chExt cx="5384006" cy="427098"/>
          </a:xfrm>
          <a:scene3d>
            <a:camera prst="orthographicFront"/>
            <a:lightRig rig="flat" dir="t"/>
          </a:scene3d>
        </p:grpSpPr>
        <p:sp>
          <p:nvSpPr>
            <p:cNvPr id="34" name="Pentagon 33">
              <a:hlinkClick r:id="rId13" action="ppaction://hlinksldjump"/>
            </p:cNvPr>
            <p:cNvSpPr/>
            <p:nvPr/>
          </p:nvSpPr>
          <p:spPr>
            <a:xfrm rot="10800000">
              <a:off x="1462896" y="2844"/>
              <a:ext cx="5384006" cy="427098"/>
            </a:xfrm>
            <a:prstGeom prst="homePlat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35" name="Pentagon 4"/>
            <p:cNvSpPr/>
            <p:nvPr/>
          </p:nvSpPr>
          <p:spPr>
            <a:xfrm rot="21600000">
              <a:off x="1569670" y="2844"/>
              <a:ext cx="5277232" cy="42709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8339" tIns="72390" rIns="135128" bIns="72390" numCol="1" spcCol="1270" anchor="ctr" anchorCtr="0">
              <a:noAutofit/>
            </a:bodyPr>
            <a:lstStyle/>
            <a:p>
              <a:pPr algn="ctr" defTabSz="844550">
                <a:lnSpc>
                  <a:spcPct val="90000"/>
                </a:lnSpc>
                <a:spcBef>
                  <a:spcPct val="0"/>
                </a:spcBef>
                <a:spcAft>
                  <a:spcPct val="35000"/>
                </a:spcAft>
              </a:pPr>
              <a:endParaRPr lang="en-US" sz="1900" b="1" kern="1200" dirty="0" smtClean="0">
                <a:solidFill>
                  <a:srgbClr val="FFFFFF"/>
                </a:solidFill>
              </a:endParaRPr>
            </a:p>
            <a:p>
              <a:pPr algn="ctr" defTabSz="844550">
                <a:lnSpc>
                  <a:spcPct val="90000"/>
                </a:lnSpc>
                <a:spcBef>
                  <a:spcPct val="0"/>
                </a:spcBef>
                <a:spcAft>
                  <a:spcPct val="35000"/>
                </a:spcAft>
              </a:pPr>
              <a:r>
                <a:rPr lang="en-US" sz="1900" b="1" kern="1200" dirty="0" smtClean="0">
                  <a:solidFill>
                    <a:srgbClr val="FFFFFF"/>
                  </a:solidFill>
                </a:rPr>
                <a:t>3. SMART file cabinet : </a:t>
              </a:r>
              <a:r>
                <a:rPr lang="en-US" sz="2000" dirty="0" smtClean="0">
                  <a:solidFill>
                    <a:srgbClr val="FFFFFF"/>
                  </a:solidFill>
                </a:rPr>
                <a:t>LCD display on filing cabinet for managing files</a:t>
              </a:r>
            </a:p>
            <a:p>
              <a:pPr lvl="0" algn="ctr" defTabSz="844550">
                <a:lnSpc>
                  <a:spcPct val="90000"/>
                </a:lnSpc>
                <a:spcBef>
                  <a:spcPct val="0"/>
                </a:spcBef>
                <a:spcAft>
                  <a:spcPct val="35000"/>
                </a:spcAft>
              </a:pPr>
              <a:endParaRPr lang="en-US" sz="1900" b="1" kern="1200" dirty="0" smtClean="0">
                <a:solidFill>
                  <a:srgbClr val="FFFFFF"/>
                </a:solidFill>
              </a:endParaRPr>
            </a:p>
          </p:txBody>
        </p:sp>
      </p:grpSp>
      <p:sp>
        <p:nvSpPr>
          <p:cNvPr id="33" name="Oval 32">
            <a:hlinkClick r:id="rId14" action="ppaction://hlinksldjump"/>
          </p:cNvPr>
          <p:cNvSpPr/>
          <p:nvPr/>
        </p:nvSpPr>
        <p:spPr>
          <a:xfrm>
            <a:off x="389277" y="2819400"/>
            <a:ext cx="427098" cy="427098"/>
          </a:xfrm>
          <a:prstGeom prst="ellipse">
            <a:avLst/>
          </a:prstGeom>
          <a:blipFill rotWithShape="0">
            <a:blip r:embed="rId15" cstate="print"/>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6" name="Group 43"/>
          <p:cNvGrpSpPr/>
          <p:nvPr/>
        </p:nvGrpSpPr>
        <p:grpSpPr>
          <a:xfrm>
            <a:off x="595708" y="3352800"/>
            <a:ext cx="8167292" cy="398625"/>
            <a:chOff x="1455778" y="431"/>
            <a:chExt cx="5384006" cy="398625"/>
          </a:xfrm>
          <a:scene3d>
            <a:camera prst="orthographicFront"/>
            <a:lightRig rig="flat" dir="t"/>
          </a:scene3d>
        </p:grpSpPr>
        <p:sp>
          <p:nvSpPr>
            <p:cNvPr id="46" name="Pentagon 45">
              <a:hlinkClick r:id="rId16" action="ppaction://hlinksldjump"/>
            </p:cNvPr>
            <p:cNvSpPr/>
            <p:nvPr/>
          </p:nvSpPr>
          <p:spPr>
            <a:xfrm rot="10800000">
              <a:off x="1455778" y="431"/>
              <a:ext cx="5384006" cy="398625"/>
            </a:xfrm>
            <a:prstGeom prst="homePlat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7" name="Pentagon 4"/>
            <p:cNvSpPr/>
            <p:nvPr/>
          </p:nvSpPr>
          <p:spPr>
            <a:xfrm rot="21600000">
              <a:off x="1555434" y="431"/>
              <a:ext cx="5284350" cy="39862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5783" tIns="68580" rIns="128016" bIns="68580" numCol="1" spcCol="1270" anchor="ctr" anchorCtr="0">
              <a:noAutofit/>
            </a:bodyPr>
            <a:lstStyle/>
            <a:p>
              <a:pPr algn="ctr" defTabSz="800100">
                <a:lnSpc>
                  <a:spcPct val="90000"/>
                </a:lnSpc>
                <a:spcBef>
                  <a:spcPct val="0"/>
                </a:spcBef>
                <a:spcAft>
                  <a:spcPct val="35000"/>
                </a:spcAft>
              </a:pPr>
              <a:endParaRPr lang="en-US" sz="1800" b="1" kern="1200" dirty="0" smtClean="0">
                <a:solidFill>
                  <a:srgbClr val="FFFFFF"/>
                </a:solidFill>
              </a:endParaRPr>
            </a:p>
            <a:p>
              <a:pPr algn="ctr" defTabSz="800100">
                <a:lnSpc>
                  <a:spcPct val="90000"/>
                </a:lnSpc>
                <a:spcBef>
                  <a:spcPct val="0"/>
                </a:spcBef>
                <a:spcAft>
                  <a:spcPct val="35000"/>
                </a:spcAft>
              </a:pPr>
              <a:r>
                <a:rPr lang="en-US" sz="1800" b="1" kern="1200" dirty="0" smtClean="0">
                  <a:solidFill>
                    <a:srgbClr val="FFFFFF"/>
                  </a:solidFill>
                </a:rPr>
                <a:t>4. LED wall mount light : </a:t>
              </a:r>
              <a:r>
                <a:rPr lang="en-US" dirty="0" smtClean="0">
                  <a:solidFill>
                    <a:srgbClr val="FFFFFF"/>
                  </a:solidFill>
                </a:rPr>
                <a:t>Periodically changes to mimic natural light</a:t>
              </a:r>
            </a:p>
            <a:p>
              <a:pPr lvl="0" algn="ctr" defTabSz="800100">
                <a:lnSpc>
                  <a:spcPct val="90000"/>
                </a:lnSpc>
                <a:spcBef>
                  <a:spcPct val="0"/>
                </a:spcBef>
                <a:spcAft>
                  <a:spcPct val="35000"/>
                </a:spcAft>
              </a:pPr>
              <a:endParaRPr lang="en-US" sz="1800" b="1" kern="1200" dirty="0" smtClean="0">
                <a:solidFill>
                  <a:srgbClr val="FFFFFF"/>
                </a:solidFill>
              </a:endParaRPr>
            </a:p>
          </p:txBody>
        </p:sp>
      </p:grpSp>
      <p:sp>
        <p:nvSpPr>
          <p:cNvPr id="45" name="Oval 44">
            <a:hlinkClick r:id="rId17" action="ppaction://hlinksldjump"/>
          </p:cNvPr>
          <p:cNvSpPr/>
          <p:nvPr/>
        </p:nvSpPr>
        <p:spPr>
          <a:xfrm>
            <a:off x="396395" y="3352800"/>
            <a:ext cx="398625" cy="398625"/>
          </a:xfrm>
          <a:prstGeom prst="ellipse">
            <a:avLst/>
          </a:prstGeom>
          <a:blipFill rotWithShape="0">
            <a:blip r:embed="rId18" cstate="print"/>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7" name="Group 47"/>
          <p:cNvGrpSpPr/>
          <p:nvPr/>
        </p:nvGrpSpPr>
        <p:grpSpPr>
          <a:xfrm>
            <a:off x="611102" y="3810000"/>
            <a:ext cx="8151897" cy="460207"/>
            <a:chOff x="1471173" y="256"/>
            <a:chExt cx="5384006" cy="460207"/>
          </a:xfrm>
          <a:scene3d>
            <a:camera prst="orthographicFront"/>
            <a:lightRig rig="flat" dir="t"/>
          </a:scene3d>
        </p:grpSpPr>
        <p:sp>
          <p:nvSpPr>
            <p:cNvPr id="50" name="Pentagon 49"/>
            <p:cNvSpPr/>
            <p:nvPr/>
          </p:nvSpPr>
          <p:spPr>
            <a:xfrm rot="10800000">
              <a:off x="1471173" y="256"/>
              <a:ext cx="5384006" cy="460207"/>
            </a:xfrm>
            <a:prstGeom prst="homePlat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51" name="Pentagon 4"/>
            <p:cNvSpPr/>
            <p:nvPr/>
          </p:nvSpPr>
          <p:spPr>
            <a:xfrm rot="21600000">
              <a:off x="1586225" y="256"/>
              <a:ext cx="5268954" cy="4602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2939" tIns="80010" rIns="149352" bIns="80010" numCol="1" spcCol="1270" anchor="ctr" anchorCtr="0">
              <a:noAutofit/>
            </a:bodyPr>
            <a:lstStyle/>
            <a:p>
              <a:pPr algn="ctr" defTabSz="933450">
                <a:lnSpc>
                  <a:spcPct val="90000"/>
                </a:lnSpc>
                <a:spcBef>
                  <a:spcPct val="0"/>
                </a:spcBef>
                <a:spcAft>
                  <a:spcPct val="35000"/>
                </a:spcAft>
              </a:pPr>
              <a:endParaRPr lang="en-US" sz="2100" b="1" kern="1200" dirty="0" smtClean="0">
                <a:solidFill>
                  <a:srgbClr val="FFFFFF"/>
                </a:solidFill>
              </a:endParaRPr>
            </a:p>
            <a:p>
              <a:pPr algn="ctr" defTabSz="933450">
                <a:lnSpc>
                  <a:spcPct val="90000"/>
                </a:lnSpc>
                <a:spcBef>
                  <a:spcPct val="0"/>
                </a:spcBef>
                <a:spcAft>
                  <a:spcPct val="35000"/>
                </a:spcAft>
              </a:pPr>
              <a:r>
                <a:rPr lang="en-US" b="1" kern="1200" dirty="0" smtClean="0">
                  <a:solidFill>
                    <a:srgbClr val="FFFFFF"/>
                  </a:solidFill>
                </a:rPr>
                <a:t>5. Mess manager : </a:t>
              </a:r>
              <a:r>
                <a:rPr lang="en-US" dirty="0" smtClean="0">
                  <a:solidFill>
                    <a:srgbClr val="FFFFFF"/>
                  </a:solidFill>
                </a:rPr>
                <a:t>Modular desk organization using rotating wheel</a:t>
              </a:r>
            </a:p>
            <a:p>
              <a:pPr lvl="0" algn="ctr" defTabSz="933450">
                <a:lnSpc>
                  <a:spcPct val="90000"/>
                </a:lnSpc>
                <a:spcBef>
                  <a:spcPct val="0"/>
                </a:spcBef>
                <a:spcAft>
                  <a:spcPct val="35000"/>
                </a:spcAft>
              </a:pPr>
              <a:endParaRPr lang="en-US" sz="2100" b="1" kern="1200" dirty="0" smtClean="0">
                <a:solidFill>
                  <a:srgbClr val="FFFFFF"/>
                </a:solidFill>
              </a:endParaRPr>
            </a:p>
          </p:txBody>
        </p:sp>
      </p:grpSp>
      <p:sp>
        <p:nvSpPr>
          <p:cNvPr id="49" name="Oval 48">
            <a:hlinkClick r:id="rId19" action="ppaction://hlinksldjump"/>
          </p:cNvPr>
          <p:cNvSpPr/>
          <p:nvPr/>
        </p:nvSpPr>
        <p:spPr>
          <a:xfrm>
            <a:off x="381000" y="3810000"/>
            <a:ext cx="460207" cy="460207"/>
          </a:xfrm>
          <a:prstGeom prst="ellipse">
            <a:avLst/>
          </a:prstGeom>
          <a:blipFill rotWithShape="0">
            <a:blip r:embed="rId20" cstate="print"/>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8" name="Group 51"/>
          <p:cNvGrpSpPr/>
          <p:nvPr/>
        </p:nvGrpSpPr>
        <p:grpSpPr>
          <a:xfrm>
            <a:off x="591208" y="4343400"/>
            <a:ext cx="8171791" cy="380627"/>
            <a:chOff x="1451278" y="1116"/>
            <a:chExt cx="5384006" cy="380627"/>
          </a:xfrm>
          <a:scene3d>
            <a:camera prst="orthographicFront"/>
            <a:lightRig rig="flat" dir="t"/>
          </a:scene3d>
        </p:grpSpPr>
        <p:sp>
          <p:nvSpPr>
            <p:cNvPr id="70" name="Pentagon 69"/>
            <p:cNvSpPr/>
            <p:nvPr/>
          </p:nvSpPr>
          <p:spPr>
            <a:xfrm rot="10800000">
              <a:off x="1451278" y="1116"/>
              <a:ext cx="5384006" cy="380627"/>
            </a:xfrm>
            <a:prstGeom prst="homePlat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71" name="Pentagon 4"/>
            <p:cNvSpPr/>
            <p:nvPr/>
          </p:nvSpPr>
          <p:spPr>
            <a:xfrm rot="21600000">
              <a:off x="1546435" y="1116"/>
              <a:ext cx="5288849" cy="38062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7846" tIns="64770" rIns="120904" bIns="64770" numCol="1" spcCol="1270" anchor="ctr" anchorCtr="0">
              <a:noAutofit/>
            </a:bodyPr>
            <a:lstStyle/>
            <a:p>
              <a:pPr algn="ctr" defTabSz="755650">
                <a:lnSpc>
                  <a:spcPct val="90000"/>
                </a:lnSpc>
                <a:spcBef>
                  <a:spcPct val="0"/>
                </a:spcBef>
                <a:spcAft>
                  <a:spcPct val="35000"/>
                </a:spcAft>
              </a:pPr>
              <a:endParaRPr lang="en-US" sz="1700" b="1" kern="1200" dirty="0" smtClean="0">
                <a:solidFill>
                  <a:srgbClr val="FFFFFF"/>
                </a:solidFill>
              </a:endParaRPr>
            </a:p>
            <a:p>
              <a:pPr algn="ctr" defTabSz="755650">
                <a:lnSpc>
                  <a:spcPct val="90000"/>
                </a:lnSpc>
                <a:spcBef>
                  <a:spcPct val="0"/>
                </a:spcBef>
                <a:spcAft>
                  <a:spcPct val="35000"/>
                </a:spcAft>
              </a:pPr>
              <a:r>
                <a:rPr lang="en-US" b="1" kern="1200" dirty="0" smtClean="0">
                  <a:solidFill>
                    <a:srgbClr val="FFFFFF"/>
                  </a:solidFill>
                </a:rPr>
                <a:t>6. Task light : </a:t>
              </a:r>
              <a:r>
                <a:rPr lang="en-US" dirty="0" smtClean="0">
                  <a:solidFill>
                    <a:srgbClr val="FFFFFF"/>
                  </a:solidFill>
                </a:rPr>
                <a:t>Expandable/Adjustable light beam</a:t>
              </a:r>
            </a:p>
            <a:p>
              <a:pPr lvl="0" algn="ctr" defTabSz="755650">
                <a:lnSpc>
                  <a:spcPct val="90000"/>
                </a:lnSpc>
                <a:spcBef>
                  <a:spcPct val="0"/>
                </a:spcBef>
                <a:spcAft>
                  <a:spcPct val="35000"/>
                </a:spcAft>
              </a:pPr>
              <a:endParaRPr lang="en-US" sz="1700" b="1" kern="1200" dirty="0" smtClean="0">
                <a:solidFill>
                  <a:srgbClr val="FFFFFF"/>
                </a:solidFill>
              </a:endParaRPr>
            </a:p>
          </p:txBody>
        </p:sp>
      </p:grpSp>
      <p:sp>
        <p:nvSpPr>
          <p:cNvPr id="53" name="Oval 52">
            <a:hlinkClick r:id="rId21" action="ppaction://hlinksldjump"/>
          </p:cNvPr>
          <p:cNvSpPr/>
          <p:nvPr/>
        </p:nvSpPr>
        <p:spPr>
          <a:xfrm>
            <a:off x="400895" y="4343400"/>
            <a:ext cx="380627" cy="380627"/>
          </a:xfrm>
          <a:prstGeom prst="ellipse">
            <a:avLst/>
          </a:prstGeom>
          <a:blipFill rotWithShape="0">
            <a:blip r:embed="rId22" cstate="print"/>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9" name="Group 53"/>
          <p:cNvGrpSpPr/>
          <p:nvPr/>
        </p:nvGrpSpPr>
        <p:grpSpPr>
          <a:xfrm>
            <a:off x="591208" y="4819185"/>
            <a:ext cx="8171791" cy="380627"/>
            <a:chOff x="1451278" y="476901"/>
            <a:chExt cx="5384006" cy="380627"/>
          </a:xfrm>
          <a:scene3d>
            <a:camera prst="orthographicFront"/>
            <a:lightRig rig="flat" dir="t"/>
          </a:scene3d>
        </p:grpSpPr>
        <p:sp>
          <p:nvSpPr>
            <p:cNvPr id="68" name="Pentagon 67"/>
            <p:cNvSpPr/>
            <p:nvPr/>
          </p:nvSpPr>
          <p:spPr>
            <a:xfrm rot="10800000">
              <a:off x="1451278" y="476901"/>
              <a:ext cx="5384006" cy="380627"/>
            </a:xfrm>
            <a:prstGeom prst="homePlate">
              <a:avLst/>
            </a:prstGeom>
            <a:sp3d prstMaterial="dkEdge">
              <a:bevelT w="8200" h="38100"/>
            </a:sp3d>
          </p:spPr>
          <p:style>
            <a:lnRef idx="0">
              <a:schemeClr val="lt1">
                <a:hueOff val="0"/>
                <a:satOff val="0"/>
                <a:lumOff val="0"/>
                <a:alphaOff val="0"/>
              </a:schemeClr>
            </a:lnRef>
            <a:fillRef idx="2">
              <a:schemeClr val="accent3">
                <a:hueOff val="-429027"/>
                <a:satOff val="-5954"/>
                <a:lumOff val="-1765"/>
                <a:alphaOff val="0"/>
              </a:schemeClr>
            </a:fillRef>
            <a:effectRef idx="1">
              <a:schemeClr val="accent3">
                <a:hueOff val="-429027"/>
                <a:satOff val="-5954"/>
                <a:lumOff val="-1765"/>
                <a:alphaOff val="0"/>
              </a:schemeClr>
            </a:effectRef>
            <a:fontRef idx="minor">
              <a:schemeClr val="dk1"/>
            </a:fontRef>
          </p:style>
        </p:sp>
        <p:sp>
          <p:nvSpPr>
            <p:cNvPr id="69" name="Pentagon 7"/>
            <p:cNvSpPr/>
            <p:nvPr/>
          </p:nvSpPr>
          <p:spPr>
            <a:xfrm rot="21600000">
              <a:off x="1546435" y="476901"/>
              <a:ext cx="5288849" cy="38062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7846" tIns="64770" rIns="120904" bIns="64770" numCol="1" spcCol="1270" anchor="ctr" anchorCtr="0">
              <a:noAutofit/>
            </a:bodyPr>
            <a:lstStyle/>
            <a:p>
              <a:pPr algn="ctr" defTabSz="755650">
                <a:lnSpc>
                  <a:spcPct val="90000"/>
                </a:lnSpc>
                <a:spcBef>
                  <a:spcPct val="0"/>
                </a:spcBef>
                <a:spcAft>
                  <a:spcPct val="35000"/>
                </a:spcAft>
              </a:pPr>
              <a:endParaRPr lang="en-US" sz="1700" b="1" kern="1200" dirty="0" smtClean="0">
                <a:solidFill>
                  <a:srgbClr val="FFFFFF"/>
                </a:solidFill>
              </a:endParaRPr>
            </a:p>
            <a:p>
              <a:pPr algn="ctr" defTabSz="755650">
                <a:lnSpc>
                  <a:spcPct val="90000"/>
                </a:lnSpc>
                <a:spcBef>
                  <a:spcPct val="0"/>
                </a:spcBef>
                <a:spcAft>
                  <a:spcPct val="35000"/>
                </a:spcAft>
              </a:pPr>
              <a:r>
                <a:rPr lang="en-US" sz="1700" b="1" kern="1200" dirty="0" smtClean="0">
                  <a:solidFill>
                    <a:srgbClr val="FFFFFF"/>
                  </a:solidFill>
                </a:rPr>
                <a:t>7. Rubber chair wheels : </a:t>
              </a:r>
              <a:r>
                <a:rPr lang="en-US" sz="1600" dirty="0" smtClean="0">
                  <a:solidFill>
                    <a:srgbClr val="FFFFFF"/>
                  </a:solidFill>
                </a:rPr>
                <a:t>Attachable rubber wheels to retrofit office chair</a:t>
              </a:r>
            </a:p>
            <a:p>
              <a:pPr lvl="0" algn="ctr" defTabSz="755650">
                <a:lnSpc>
                  <a:spcPct val="90000"/>
                </a:lnSpc>
                <a:spcBef>
                  <a:spcPct val="0"/>
                </a:spcBef>
                <a:spcAft>
                  <a:spcPct val="35000"/>
                </a:spcAft>
              </a:pPr>
              <a:endParaRPr lang="en-US" sz="1700" b="1" kern="1200" dirty="0" smtClean="0">
                <a:solidFill>
                  <a:srgbClr val="FFFFFF"/>
                </a:solidFill>
              </a:endParaRPr>
            </a:p>
          </p:txBody>
        </p:sp>
      </p:grpSp>
      <p:sp>
        <p:nvSpPr>
          <p:cNvPr id="55" name="Oval 54">
            <a:hlinkClick r:id="rId23" action="ppaction://hlinksldjump"/>
          </p:cNvPr>
          <p:cNvSpPr/>
          <p:nvPr/>
        </p:nvSpPr>
        <p:spPr>
          <a:xfrm>
            <a:off x="400895" y="4819185"/>
            <a:ext cx="380627" cy="380627"/>
          </a:xfrm>
          <a:prstGeom prst="ellipse">
            <a:avLst/>
          </a:prstGeom>
          <a:blipFill rotWithShape="0">
            <a:blip r:embed="rId24" cstate="print"/>
            <a:stretch>
              <a:fillRect/>
            </a:stretch>
          </a:blipFill>
        </p:spPr>
        <p:style>
          <a:lnRef idx="1">
            <a:schemeClr val="lt1">
              <a:hueOff val="0"/>
              <a:satOff val="0"/>
              <a:lumOff val="0"/>
              <a:alphaOff val="0"/>
            </a:schemeClr>
          </a:lnRef>
          <a:fillRef idx="1">
            <a:scrgbClr r="0" g="0" b="0"/>
          </a:fillRef>
          <a:effectRef idx="1">
            <a:schemeClr val="accent3">
              <a:tint val="50000"/>
              <a:hueOff val="-624041"/>
              <a:satOff val="-9296"/>
              <a:lumOff val="-1020"/>
              <a:alphaOff val="0"/>
            </a:schemeClr>
          </a:effectRef>
          <a:fontRef idx="minor">
            <a:schemeClr val="lt1">
              <a:hueOff val="0"/>
              <a:satOff val="0"/>
              <a:lumOff val="0"/>
              <a:alphaOff val="0"/>
            </a:schemeClr>
          </a:fontRef>
        </p:style>
      </p:sp>
      <p:grpSp>
        <p:nvGrpSpPr>
          <p:cNvPr id="10" name="Group 55"/>
          <p:cNvGrpSpPr/>
          <p:nvPr/>
        </p:nvGrpSpPr>
        <p:grpSpPr>
          <a:xfrm>
            <a:off x="591208" y="5294970"/>
            <a:ext cx="8171791" cy="380627"/>
            <a:chOff x="1451278" y="952686"/>
            <a:chExt cx="5384006" cy="380627"/>
          </a:xfrm>
          <a:scene3d>
            <a:camera prst="orthographicFront"/>
            <a:lightRig rig="flat" dir="t"/>
          </a:scene3d>
        </p:grpSpPr>
        <p:sp>
          <p:nvSpPr>
            <p:cNvPr id="66" name="Pentagon 65"/>
            <p:cNvSpPr/>
            <p:nvPr/>
          </p:nvSpPr>
          <p:spPr>
            <a:xfrm rot="10800000">
              <a:off x="1451278" y="952686"/>
              <a:ext cx="5384006" cy="380627"/>
            </a:xfrm>
            <a:prstGeom prst="homePlate">
              <a:avLst/>
            </a:prstGeom>
            <a:sp3d prstMaterial="dkEdge">
              <a:bevelT w="8200" h="38100"/>
            </a:sp3d>
          </p:spPr>
          <p:style>
            <a:lnRef idx="0">
              <a:schemeClr val="lt1">
                <a:hueOff val="0"/>
                <a:satOff val="0"/>
                <a:lumOff val="0"/>
                <a:alphaOff val="0"/>
              </a:schemeClr>
            </a:lnRef>
            <a:fillRef idx="2">
              <a:schemeClr val="accent3">
                <a:hueOff val="-858055"/>
                <a:satOff val="-11908"/>
                <a:lumOff val="-3530"/>
                <a:alphaOff val="0"/>
              </a:schemeClr>
            </a:fillRef>
            <a:effectRef idx="1">
              <a:schemeClr val="accent3">
                <a:hueOff val="-858055"/>
                <a:satOff val="-11908"/>
                <a:lumOff val="-3530"/>
                <a:alphaOff val="0"/>
              </a:schemeClr>
            </a:effectRef>
            <a:fontRef idx="minor">
              <a:schemeClr val="dk1"/>
            </a:fontRef>
          </p:style>
        </p:sp>
        <p:sp>
          <p:nvSpPr>
            <p:cNvPr id="67" name="Pentagon 10"/>
            <p:cNvSpPr/>
            <p:nvPr/>
          </p:nvSpPr>
          <p:spPr>
            <a:xfrm rot="21600000">
              <a:off x="1546435" y="952686"/>
              <a:ext cx="5288849" cy="38062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7846" tIns="64770" rIns="120904" bIns="64770" numCol="1" spcCol="1270" anchor="ctr" anchorCtr="0">
              <a:noAutofit/>
            </a:bodyPr>
            <a:lstStyle/>
            <a:p>
              <a:pPr algn="ctr" defTabSz="755650">
                <a:lnSpc>
                  <a:spcPct val="90000"/>
                </a:lnSpc>
                <a:spcBef>
                  <a:spcPct val="0"/>
                </a:spcBef>
                <a:spcAft>
                  <a:spcPct val="35000"/>
                </a:spcAft>
              </a:pPr>
              <a:endParaRPr lang="en-US" sz="1700" b="1" kern="1200" dirty="0" smtClean="0">
                <a:solidFill>
                  <a:srgbClr val="FFFFFF"/>
                </a:solidFill>
              </a:endParaRPr>
            </a:p>
            <a:p>
              <a:pPr algn="ctr" defTabSz="755650">
                <a:lnSpc>
                  <a:spcPct val="90000"/>
                </a:lnSpc>
                <a:spcBef>
                  <a:spcPct val="0"/>
                </a:spcBef>
                <a:spcAft>
                  <a:spcPct val="35000"/>
                </a:spcAft>
              </a:pPr>
              <a:r>
                <a:rPr lang="en-US" sz="1700" b="1" kern="1200" dirty="0" smtClean="0">
                  <a:solidFill>
                    <a:srgbClr val="FFFFFF"/>
                  </a:solidFill>
                </a:rPr>
                <a:t>8. Idea couch : </a:t>
              </a:r>
              <a:r>
                <a:rPr lang="en-US" sz="1600" dirty="0" smtClean="0">
                  <a:solidFill>
                    <a:srgbClr val="FFFFFF"/>
                  </a:solidFill>
                </a:rPr>
                <a:t>Couch with fold out table/pen for ideation</a:t>
              </a:r>
            </a:p>
            <a:p>
              <a:pPr lvl="0" algn="ctr" defTabSz="755650">
                <a:lnSpc>
                  <a:spcPct val="90000"/>
                </a:lnSpc>
                <a:spcBef>
                  <a:spcPct val="0"/>
                </a:spcBef>
                <a:spcAft>
                  <a:spcPct val="35000"/>
                </a:spcAft>
              </a:pPr>
              <a:endParaRPr lang="en-US" sz="1700" b="1" kern="1200" dirty="0" smtClean="0">
                <a:solidFill>
                  <a:srgbClr val="FFFFFF"/>
                </a:solidFill>
              </a:endParaRPr>
            </a:p>
          </p:txBody>
        </p:sp>
      </p:grpSp>
      <p:sp>
        <p:nvSpPr>
          <p:cNvPr id="57" name="Oval 56">
            <a:hlinkClick r:id="rId25" action="ppaction://hlinksldjump"/>
          </p:cNvPr>
          <p:cNvSpPr/>
          <p:nvPr/>
        </p:nvSpPr>
        <p:spPr>
          <a:xfrm>
            <a:off x="400895" y="5294970"/>
            <a:ext cx="380627" cy="380627"/>
          </a:xfrm>
          <a:prstGeom prst="ellipse">
            <a:avLst/>
          </a:prstGeom>
          <a:blipFill rotWithShape="0">
            <a:blip r:embed="rId26" cstate="print"/>
            <a:stretch>
              <a:fillRect/>
            </a:stretch>
          </a:blipFill>
        </p:spPr>
        <p:style>
          <a:lnRef idx="1">
            <a:schemeClr val="lt1">
              <a:hueOff val="0"/>
              <a:satOff val="0"/>
              <a:lumOff val="0"/>
              <a:alphaOff val="0"/>
            </a:schemeClr>
          </a:lnRef>
          <a:fillRef idx="1">
            <a:scrgbClr r="0" g="0" b="0"/>
          </a:fillRef>
          <a:effectRef idx="1">
            <a:schemeClr val="accent3">
              <a:tint val="50000"/>
              <a:hueOff val="-1248083"/>
              <a:satOff val="-18593"/>
              <a:lumOff val="-2040"/>
              <a:alphaOff val="0"/>
            </a:schemeClr>
          </a:effectRef>
          <a:fontRef idx="minor">
            <a:schemeClr val="lt1">
              <a:hueOff val="0"/>
              <a:satOff val="0"/>
              <a:lumOff val="0"/>
              <a:alphaOff val="0"/>
            </a:schemeClr>
          </a:fontRef>
        </p:style>
      </p:sp>
      <p:grpSp>
        <p:nvGrpSpPr>
          <p:cNvPr id="11" name="Group 57"/>
          <p:cNvGrpSpPr/>
          <p:nvPr/>
        </p:nvGrpSpPr>
        <p:grpSpPr>
          <a:xfrm>
            <a:off x="591208" y="5770754"/>
            <a:ext cx="8171791" cy="380627"/>
            <a:chOff x="1451278" y="1428470"/>
            <a:chExt cx="5384006" cy="380627"/>
          </a:xfrm>
          <a:scene3d>
            <a:camera prst="orthographicFront"/>
            <a:lightRig rig="flat" dir="t"/>
          </a:scene3d>
        </p:grpSpPr>
        <p:sp>
          <p:nvSpPr>
            <p:cNvPr id="64" name="Pentagon 63"/>
            <p:cNvSpPr/>
            <p:nvPr/>
          </p:nvSpPr>
          <p:spPr>
            <a:xfrm rot="10800000">
              <a:off x="1451278" y="1428470"/>
              <a:ext cx="5384006" cy="380627"/>
            </a:xfrm>
            <a:prstGeom prst="homePlate">
              <a:avLst/>
            </a:prstGeom>
            <a:sp3d prstMaterial="dkEdge">
              <a:bevelT w="8200" h="38100"/>
            </a:sp3d>
          </p:spPr>
          <p:style>
            <a:lnRef idx="0">
              <a:schemeClr val="lt1">
                <a:hueOff val="0"/>
                <a:satOff val="0"/>
                <a:lumOff val="0"/>
                <a:alphaOff val="0"/>
              </a:schemeClr>
            </a:lnRef>
            <a:fillRef idx="2">
              <a:schemeClr val="accent3">
                <a:hueOff val="-1287082"/>
                <a:satOff val="-17863"/>
                <a:lumOff val="-5295"/>
                <a:alphaOff val="0"/>
              </a:schemeClr>
            </a:fillRef>
            <a:effectRef idx="1">
              <a:schemeClr val="accent3">
                <a:hueOff val="-1287082"/>
                <a:satOff val="-17863"/>
                <a:lumOff val="-5295"/>
                <a:alphaOff val="0"/>
              </a:schemeClr>
            </a:effectRef>
            <a:fontRef idx="minor">
              <a:schemeClr val="dk1"/>
            </a:fontRef>
          </p:style>
        </p:sp>
        <p:sp>
          <p:nvSpPr>
            <p:cNvPr id="65" name="Pentagon 13"/>
            <p:cNvSpPr/>
            <p:nvPr/>
          </p:nvSpPr>
          <p:spPr>
            <a:xfrm rot="21600000">
              <a:off x="1546435" y="1428470"/>
              <a:ext cx="5288849" cy="38062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7846" tIns="64770" rIns="120904" bIns="64770" numCol="1" spcCol="1270" anchor="ctr" anchorCtr="0">
              <a:noAutofit/>
            </a:bodyPr>
            <a:lstStyle/>
            <a:p>
              <a:pPr algn="ctr" defTabSz="755650">
                <a:lnSpc>
                  <a:spcPct val="90000"/>
                </a:lnSpc>
                <a:spcBef>
                  <a:spcPct val="0"/>
                </a:spcBef>
                <a:spcAft>
                  <a:spcPct val="35000"/>
                </a:spcAft>
              </a:pPr>
              <a:endParaRPr lang="en-US" sz="1700" b="1" kern="1200" dirty="0" smtClean="0">
                <a:solidFill>
                  <a:srgbClr val="FFFFFF"/>
                </a:solidFill>
              </a:endParaRPr>
            </a:p>
            <a:p>
              <a:pPr algn="ctr" defTabSz="755650">
                <a:lnSpc>
                  <a:spcPct val="90000"/>
                </a:lnSpc>
                <a:spcBef>
                  <a:spcPct val="0"/>
                </a:spcBef>
                <a:spcAft>
                  <a:spcPct val="35000"/>
                </a:spcAft>
              </a:pPr>
              <a:r>
                <a:rPr lang="en-US" sz="1700" b="1" kern="1200" dirty="0" smtClean="0">
                  <a:solidFill>
                    <a:srgbClr val="FFFFFF"/>
                  </a:solidFill>
                </a:rPr>
                <a:t>9. Privacy Speaker : </a:t>
              </a:r>
              <a:r>
                <a:rPr lang="en-US" sz="1600" dirty="0" smtClean="0">
                  <a:solidFill>
                    <a:srgbClr val="FFFFFF"/>
                  </a:solidFill>
                </a:rPr>
                <a:t>Muffle unamplified voices</a:t>
              </a:r>
            </a:p>
            <a:p>
              <a:pPr lvl="0" algn="ctr" defTabSz="755650">
                <a:lnSpc>
                  <a:spcPct val="90000"/>
                </a:lnSpc>
                <a:spcBef>
                  <a:spcPct val="0"/>
                </a:spcBef>
                <a:spcAft>
                  <a:spcPct val="35000"/>
                </a:spcAft>
              </a:pPr>
              <a:endParaRPr lang="en-US" sz="1700" b="1" kern="1200" dirty="0" smtClean="0">
                <a:solidFill>
                  <a:srgbClr val="FFFFFF"/>
                </a:solidFill>
              </a:endParaRPr>
            </a:p>
          </p:txBody>
        </p:sp>
      </p:grpSp>
      <p:sp>
        <p:nvSpPr>
          <p:cNvPr id="59" name="Oval 58">
            <a:hlinkClick r:id="rId27" action="ppaction://hlinksldjump"/>
          </p:cNvPr>
          <p:cNvSpPr/>
          <p:nvPr/>
        </p:nvSpPr>
        <p:spPr>
          <a:xfrm>
            <a:off x="400895" y="5770754"/>
            <a:ext cx="380627" cy="380627"/>
          </a:xfrm>
          <a:prstGeom prst="ellipse">
            <a:avLst/>
          </a:prstGeom>
          <a:blipFill rotWithShape="0">
            <a:blip r:embed="rId28" cstate="print"/>
            <a:stretch>
              <a:fillRect/>
            </a:stretch>
          </a:blipFill>
        </p:spPr>
        <p:style>
          <a:lnRef idx="1">
            <a:schemeClr val="lt1">
              <a:hueOff val="0"/>
              <a:satOff val="0"/>
              <a:lumOff val="0"/>
              <a:alphaOff val="0"/>
            </a:schemeClr>
          </a:lnRef>
          <a:fillRef idx="1">
            <a:scrgbClr r="0" g="0" b="0"/>
          </a:fillRef>
          <a:effectRef idx="1">
            <a:schemeClr val="accent3">
              <a:tint val="50000"/>
              <a:hueOff val="-1872124"/>
              <a:satOff val="-27889"/>
              <a:lumOff val="-3060"/>
              <a:alphaOff val="0"/>
            </a:schemeClr>
          </a:effectRef>
          <a:fontRef idx="minor">
            <a:schemeClr val="lt1">
              <a:hueOff val="0"/>
              <a:satOff val="0"/>
              <a:lumOff val="0"/>
              <a:alphaOff val="0"/>
            </a:schemeClr>
          </a:fontRef>
        </p:style>
      </p:sp>
      <p:grpSp>
        <p:nvGrpSpPr>
          <p:cNvPr id="12" name="Group 59"/>
          <p:cNvGrpSpPr/>
          <p:nvPr/>
        </p:nvGrpSpPr>
        <p:grpSpPr>
          <a:xfrm>
            <a:off x="591208" y="6246539"/>
            <a:ext cx="8171791" cy="382861"/>
            <a:chOff x="1451278" y="1904255"/>
            <a:chExt cx="5384006" cy="380627"/>
          </a:xfrm>
          <a:scene3d>
            <a:camera prst="orthographicFront"/>
            <a:lightRig rig="flat" dir="t"/>
          </a:scene3d>
        </p:grpSpPr>
        <p:sp>
          <p:nvSpPr>
            <p:cNvPr id="62" name="Pentagon 61"/>
            <p:cNvSpPr/>
            <p:nvPr/>
          </p:nvSpPr>
          <p:spPr>
            <a:xfrm rot="10800000">
              <a:off x="1451278" y="1904255"/>
              <a:ext cx="5384006" cy="380627"/>
            </a:xfrm>
            <a:prstGeom prst="homePlate">
              <a:avLst/>
            </a:prstGeom>
            <a:sp3d prstMaterial="dkEdge">
              <a:bevelT w="8200" h="38100"/>
            </a:sp3d>
          </p:spPr>
          <p:style>
            <a:lnRef idx="0">
              <a:schemeClr val="lt1">
                <a:hueOff val="0"/>
                <a:satOff val="0"/>
                <a:lumOff val="0"/>
                <a:alphaOff val="0"/>
              </a:schemeClr>
            </a:lnRef>
            <a:fillRef idx="2">
              <a:schemeClr val="accent3">
                <a:hueOff val="-1716109"/>
                <a:satOff val="-23817"/>
                <a:lumOff val="-7060"/>
                <a:alphaOff val="0"/>
              </a:schemeClr>
            </a:fillRef>
            <a:effectRef idx="1">
              <a:schemeClr val="accent3">
                <a:hueOff val="-1716109"/>
                <a:satOff val="-23817"/>
                <a:lumOff val="-7060"/>
                <a:alphaOff val="0"/>
              </a:schemeClr>
            </a:effectRef>
            <a:fontRef idx="minor">
              <a:schemeClr val="dk1"/>
            </a:fontRef>
          </p:style>
        </p:sp>
        <p:sp>
          <p:nvSpPr>
            <p:cNvPr id="63" name="Pentagon 16"/>
            <p:cNvSpPr/>
            <p:nvPr/>
          </p:nvSpPr>
          <p:spPr>
            <a:xfrm rot="21600000">
              <a:off x="1546435" y="1904255"/>
              <a:ext cx="5288849" cy="38062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7846" tIns="64770" rIns="120904" bIns="64770" numCol="1" spcCol="1270" anchor="ctr" anchorCtr="0">
              <a:noAutofit/>
            </a:bodyPr>
            <a:lstStyle/>
            <a:p>
              <a:pPr lvl="0" algn="ctr" defTabSz="755650">
                <a:lnSpc>
                  <a:spcPct val="90000"/>
                </a:lnSpc>
                <a:spcBef>
                  <a:spcPct val="0"/>
                </a:spcBef>
                <a:spcAft>
                  <a:spcPct val="35000"/>
                </a:spcAft>
              </a:pPr>
              <a:endParaRPr lang="en-US" sz="1700" b="1" kern="1200" dirty="0" smtClean="0">
                <a:solidFill>
                  <a:srgbClr val="FFFFFF"/>
                </a:solidFill>
              </a:endParaRPr>
            </a:p>
            <a:p>
              <a:pPr algn="ctr" defTabSz="755650">
                <a:lnSpc>
                  <a:spcPct val="90000"/>
                </a:lnSpc>
                <a:spcBef>
                  <a:spcPct val="0"/>
                </a:spcBef>
                <a:spcAft>
                  <a:spcPct val="35000"/>
                </a:spcAft>
              </a:pPr>
              <a:endParaRPr lang="en-US" sz="1700" b="1" kern="1200" dirty="0" smtClean="0">
                <a:solidFill>
                  <a:srgbClr val="FFFFFF"/>
                </a:solidFill>
              </a:endParaRPr>
            </a:p>
            <a:p>
              <a:pPr algn="ctr" defTabSz="755650">
                <a:lnSpc>
                  <a:spcPct val="90000"/>
                </a:lnSpc>
                <a:spcBef>
                  <a:spcPct val="0"/>
                </a:spcBef>
                <a:spcAft>
                  <a:spcPct val="35000"/>
                </a:spcAft>
              </a:pPr>
              <a:r>
                <a:rPr lang="en-US" sz="1700" b="1" kern="1200" dirty="0" smtClean="0">
                  <a:solidFill>
                    <a:srgbClr val="FFFFFF"/>
                  </a:solidFill>
                </a:rPr>
                <a:t>10. Dry erase desk : </a:t>
              </a:r>
              <a:r>
                <a:rPr lang="en-US" sz="1600" dirty="0" smtClean="0">
                  <a:solidFill>
                    <a:srgbClr val="FFFFFF"/>
                  </a:solidFill>
                </a:rPr>
                <a:t>Slide-able surface for enhanced privacy/security </a:t>
              </a:r>
            </a:p>
            <a:p>
              <a:pPr lvl="0" algn="ctr" defTabSz="755650">
                <a:lnSpc>
                  <a:spcPct val="90000"/>
                </a:lnSpc>
                <a:spcBef>
                  <a:spcPct val="0"/>
                </a:spcBef>
                <a:spcAft>
                  <a:spcPct val="35000"/>
                </a:spcAft>
              </a:pPr>
              <a:endParaRPr lang="en-US" sz="1700" b="1" kern="1200" dirty="0" smtClean="0">
                <a:solidFill>
                  <a:srgbClr val="FFFFFF"/>
                </a:solidFill>
              </a:endParaRPr>
            </a:p>
            <a:p>
              <a:pPr lvl="0" algn="ctr" defTabSz="755650">
                <a:lnSpc>
                  <a:spcPct val="90000"/>
                </a:lnSpc>
                <a:spcBef>
                  <a:spcPct val="0"/>
                </a:spcBef>
                <a:spcAft>
                  <a:spcPct val="35000"/>
                </a:spcAft>
              </a:pPr>
              <a:endParaRPr lang="en-US" sz="1700" b="1" kern="1200" dirty="0" smtClean="0">
                <a:solidFill>
                  <a:srgbClr val="FFFFFF"/>
                </a:solidFill>
              </a:endParaRPr>
            </a:p>
          </p:txBody>
        </p:sp>
      </p:grpSp>
      <p:sp>
        <p:nvSpPr>
          <p:cNvPr id="61" name="Oval 60">
            <a:hlinkClick r:id="rId29" action="ppaction://hlinksldjump"/>
          </p:cNvPr>
          <p:cNvSpPr/>
          <p:nvPr/>
        </p:nvSpPr>
        <p:spPr>
          <a:xfrm>
            <a:off x="400895" y="6246539"/>
            <a:ext cx="380627" cy="380627"/>
          </a:xfrm>
          <a:prstGeom prst="ellipse">
            <a:avLst/>
          </a:prstGeom>
          <a:blipFill rotWithShape="0">
            <a:blip r:embed="rId30" cstate="print"/>
            <a:stretch>
              <a:fillRect/>
            </a:stretch>
          </a:blipFill>
        </p:spPr>
        <p:style>
          <a:lnRef idx="1">
            <a:schemeClr val="lt1">
              <a:hueOff val="0"/>
              <a:satOff val="0"/>
              <a:lumOff val="0"/>
              <a:alphaOff val="0"/>
            </a:schemeClr>
          </a:lnRef>
          <a:fillRef idx="1">
            <a:scrgbClr r="0" g="0" b="0"/>
          </a:fillRef>
          <a:effectRef idx="1">
            <a:schemeClr val="accent3">
              <a:tint val="50000"/>
              <a:hueOff val="-2496165"/>
              <a:satOff val="-37186"/>
              <a:lumOff val="-408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554</TotalTime>
  <Words>1982</Words>
  <Application>Microsoft Macintosh PowerPoint</Application>
  <PresentationFormat>On-screen Show (4:3)</PresentationFormat>
  <Paragraphs>302</Paragraphs>
  <Slides>28</Slides>
  <Notes>27</Notes>
  <HiddenSlides>0</HiddenSlides>
  <MMClips>1</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28</vt:i4>
      </vt:variant>
    </vt:vector>
  </HeadingPairs>
  <TitlesOfParts>
    <vt:vector size="30" baseType="lpstr">
      <vt:lpstr>Spectrum</vt:lpstr>
      <vt:lpstr>???</vt:lpstr>
      <vt:lpstr>DMM Milestone 1 : Herman Miller</vt:lpstr>
      <vt:lpstr>AGENDA</vt:lpstr>
      <vt:lpstr>Company Background</vt:lpstr>
      <vt:lpstr>Industry and Market</vt:lpstr>
      <vt:lpstr>Slide 5</vt:lpstr>
      <vt:lpstr>Highlights From Consumers</vt:lpstr>
      <vt:lpstr>Short Interview Clip</vt:lpstr>
      <vt:lpstr>Identified Customer Needs</vt:lpstr>
      <vt:lpstr>10 Product Concepts</vt:lpstr>
      <vt:lpstr>Patent Search on Product Concepts</vt:lpstr>
      <vt:lpstr>Concept Test</vt:lpstr>
      <vt:lpstr>Potential Product Designs</vt:lpstr>
      <vt:lpstr>Attribute Test</vt:lpstr>
      <vt:lpstr>Estimating Market Potential</vt:lpstr>
      <vt:lpstr>Potential Complications/Challenges </vt:lpstr>
      <vt:lpstr>Early Operational Considerations</vt:lpstr>
      <vt:lpstr>Conclusion</vt:lpstr>
      <vt:lpstr>Questions</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kudzie</dc:creator>
  <cp:lastModifiedBy>Tracey Manning</cp:lastModifiedBy>
  <cp:revision>87</cp:revision>
  <dcterms:created xsi:type="dcterms:W3CDTF">2010-12-07T20:33:33Z</dcterms:created>
  <dcterms:modified xsi:type="dcterms:W3CDTF">2010-12-07T20:38:07Z</dcterms:modified>
</cp:coreProperties>
</file>